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embeddedFontLst>
    <p:embeddedFont>
      <p:font typeface="Noto Sans Symbols" pitchFamily="2" charset="0"/>
      <p:regular r:id="rId40"/>
      <p:bold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g1PmSZZTrhC2yZiBN2qj/On9o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2" name="Google Shape;222;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4" name="Google Shape;234;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7" name="Google Shape;247;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7" name="Google Shape;257;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6" name="Google Shape;276;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4" name="Google Shape;294;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8" name="Google Shape;30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9" name="Google Shape;319;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0" name="Google Shape;330;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
        <p:nvSpPr>
          <p:cNvPr id="102" name="Google Shape;102;p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03" name="Google Shape;103;p2: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4.7: </a:t>
            </a:r>
            <a:r>
              <a:rPr lang="en-US">
                <a:latin typeface="Arial"/>
                <a:ea typeface="Arial"/>
                <a:cs typeface="Arial"/>
                <a:sym typeface="Arial"/>
              </a:rPr>
              <a:t>When the Moon is between the Earth and the Sun, we observe an eclipse of the Sun. When the Moon is on the far side of the Earth from the Sun, we see a lunar eclipse. The part of the Earth’s shadow that is only partially shielded from the Sun’s view is called the “penumbra”; the part of the Earth’s shadow that is entirely shielded from the Sun is called the “umbra.” (The diagram is not to scale.)</a:t>
            </a:r>
            <a:endParaRPr>
              <a:latin typeface="Arial"/>
              <a:ea typeface="Arial"/>
              <a:cs typeface="Arial"/>
              <a:sym typeface="Arial"/>
            </a:endParaRPr>
          </a:p>
        </p:txBody>
      </p:sp>
      <p:sp>
        <p:nvSpPr>
          <p:cNvPr id="104" name="Google Shape;104;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8" name="Google Shape;378;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9" name="Google Shape;409;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6" name="Google Shape;416;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9" name="Google Shape;439;p24: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1" name="Google Shape;451;p25: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8" name="Google Shape;468;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9" name="Google Shape;509;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6" name="Google Shape;516;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6" name="Google Shape;526;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9" name="Google Shape;11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6" name="Google Shape;536;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3" name="Google Shape;543;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2" name="Google Shape;552;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63" name="Google Shape;56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73" name="Google Shape;573;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86" name="Google Shape;586;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93" name="Google Shape;593;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600" name="Google Shape;600;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9" name="Google Shape;129;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7" name="Google Shape;147;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 name="Google Shape;161;p7: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74" name="Google Shape;174;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9"/>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8"/>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9"/>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9"/>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1"/>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41"/>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0" name="Google Shape;3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5" name="Google Shape;35;p4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6" name="Google Shape;36;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2" name="Google Shape;42;p43"/>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3" name="Google Shape;4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9" name="Google Shape;49;p44"/>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0" name="Google Shape;50;p44"/>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1" name="Google Shape;51;p44"/>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2" name="Google Shape;52;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6"/>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6"/>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6"/>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7"/>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7"/>
          <p:cNvSpPr>
            <a:spLocks noGrp="1"/>
          </p:cNvSpPr>
          <p:nvPr>
            <p:ph type="pic" idx="2"/>
          </p:nvPr>
        </p:nvSpPr>
        <p:spPr>
          <a:xfrm>
            <a:off x="1792288" y="612775"/>
            <a:ext cx="5486400" cy="4114800"/>
          </a:xfrm>
          <a:prstGeom prst="rect">
            <a:avLst/>
          </a:prstGeom>
          <a:noFill/>
          <a:ln>
            <a:noFill/>
          </a:ln>
        </p:spPr>
      </p:sp>
      <p:sp>
        <p:nvSpPr>
          <p:cNvPr id="69" name="Google Shape;69;p47"/>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is8OLhGgLAE" TargetMode="External"/><Relationship Id="rId4" Type="http://schemas.openxmlformats.org/officeDocument/2006/relationships/hyperlink" Target="https://www.youtube.com/watch?v=xwGs8_otT6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8.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D2YhKaANbW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pJHluGiM5X4" TargetMode="External"/><Relationship Id="rId4" Type="http://schemas.openxmlformats.org/officeDocument/2006/relationships/hyperlink" Target="https://solarsystem.nasa.gov/basics/chapter4-1/#hohman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physics.stackexchange.com/questions/257674/why-do-some-location-on-earth-have-only-one-tidal-maximum-per-day-instead-of-tw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lR6Jp42nQDk"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ww.universetoday.com/wp-content/uploads/2015/03/Saros-132.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www.universetoday.com/119444/predicting-eclipses-how-does-the-saros-cycl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Lec 3: Solar Eclipses</a:t>
            </a:r>
            <a:endParaRPr/>
          </a:p>
        </p:txBody>
      </p:sp>
      <p:pic>
        <p:nvPicPr>
          <p:cNvPr id="97" name="Google Shape;97;p1"/>
          <p:cNvPicPr preferRelativeResize="0">
            <a:picLocks noGrp="1"/>
          </p:cNvPicPr>
          <p:nvPr>
            <p:ph type="body" idx="1"/>
          </p:nvPr>
        </p:nvPicPr>
        <p:blipFill rotWithShape="1">
          <a:blip r:embed="rId3">
            <a:alphaModFix/>
          </a:blip>
          <a:srcRect/>
          <a:stretch/>
        </p:blipFill>
        <p:spPr>
          <a:xfrm>
            <a:off x="4225699" y="1752600"/>
            <a:ext cx="4470400" cy="3352800"/>
          </a:xfrm>
          <a:prstGeom prst="rect">
            <a:avLst/>
          </a:prstGeom>
          <a:noFill/>
          <a:ln>
            <a:noFill/>
          </a:ln>
        </p:spPr>
      </p:pic>
      <p:sp>
        <p:nvSpPr>
          <p:cNvPr id="98" name="Google Shape;98;p1"/>
          <p:cNvSpPr txBox="1"/>
          <p:nvPr/>
        </p:nvSpPr>
        <p:spPr>
          <a:xfrm>
            <a:off x="457200" y="1752600"/>
            <a:ext cx="3124200" cy="3724096"/>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Sun-Earth-Moon alignment</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Astronomy brightnesses</a:t>
            </a:r>
            <a:endParaRPr sz="2400" b="1" i="0" u="none" strike="noStrike" cap="none">
              <a:solidFill>
                <a:srgbClr val="002060"/>
              </a:solidFill>
              <a:latin typeface="Arial"/>
              <a:ea typeface="Arial"/>
              <a:cs typeface="Arial"/>
              <a:sym typeface="Arial"/>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Angular sizes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seasons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cycles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Future eclipses</a:t>
            </a:r>
            <a:endParaRPr/>
          </a:p>
          <a:p>
            <a:pPr marL="0" marR="0" lvl="0" indent="0" algn="l" rtl="0">
              <a:spcBef>
                <a:spcPts val="0"/>
              </a:spcBef>
              <a:spcAft>
                <a:spcPts val="0"/>
              </a:spcAft>
              <a:buNone/>
            </a:pPr>
            <a:endParaRPr sz="2000" b="1">
              <a:solidFill>
                <a:srgbClr val="002060"/>
              </a:solidFill>
              <a:latin typeface="Arial"/>
              <a:ea typeface="Arial"/>
              <a:cs typeface="Arial"/>
              <a:sym typeface="Arial"/>
            </a:endParaRPr>
          </a:p>
        </p:txBody>
      </p:sp>
      <p:sp>
        <p:nvSpPr>
          <p:cNvPr id="99" name="Google Shape;99;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txBox="1">
            <a:spLocks noGrp="1"/>
          </p:cNvSpPr>
          <p:nvPr>
            <p:ph type="title"/>
          </p:nvPr>
        </p:nvSpPr>
        <p:spPr>
          <a:xfrm>
            <a:off x="603475" y="304800"/>
            <a:ext cx="7953375" cy="849313"/>
          </a:xfrm>
          <a:prstGeom prst="rect">
            <a:avLst/>
          </a:prstGeom>
          <a:solidFill>
            <a:schemeClr val="dk1"/>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solidFill>
                  <a:srgbClr val="FFFF00"/>
                </a:solidFill>
              </a:rPr>
              <a:t>Partial Eclipse, Aug 21, 2017</a:t>
            </a:r>
            <a:endParaRPr/>
          </a:p>
        </p:txBody>
      </p:sp>
      <p:pic>
        <p:nvPicPr>
          <p:cNvPr id="218" name="Google Shape;218;p10"/>
          <p:cNvPicPr preferRelativeResize="0">
            <a:picLocks noGrp="1"/>
          </p:cNvPicPr>
          <p:nvPr>
            <p:ph type="body" idx="1"/>
          </p:nvPr>
        </p:nvPicPr>
        <p:blipFill rotWithShape="1">
          <a:blip r:embed="rId3">
            <a:alphaModFix/>
          </a:blip>
          <a:srcRect/>
          <a:stretch/>
        </p:blipFill>
        <p:spPr>
          <a:xfrm>
            <a:off x="16328" y="1295399"/>
            <a:ext cx="9127671" cy="5134315"/>
          </a:xfrm>
          <a:prstGeom prst="rect">
            <a:avLst/>
          </a:prstGeom>
          <a:noFill/>
          <a:ln>
            <a:noFill/>
          </a:ln>
        </p:spPr>
      </p:pic>
      <p:sp>
        <p:nvSpPr>
          <p:cNvPr id="219" name="Google Shape;219;p10"/>
          <p:cNvSpPr txBox="1"/>
          <p:nvPr/>
        </p:nvSpPr>
        <p:spPr>
          <a:xfrm>
            <a:off x="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533400" y="152400"/>
            <a:ext cx="8410575"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a:t>
            </a:r>
            <a:endParaRPr/>
          </a:p>
        </p:txBody>
      </p:sp>
      <p:pic>
        <p:nvPicPr>
          <p:cNvPr id="225" name="Google Shape;225;p11"/>
          <p:cNvPicPr preferRelativeResize="0">
            <a:picLocks noGrp="1"/>
          </p:cNvPicPr>
          <p:nvPr>
            <p:ph type="body" idx="1"/>
          </p:nvPr>
        </p:nvPicPr>
        <p:blipFill rotWithShape="1">
          <a:blip r:embed="rId3">
            <a:alphaModFix/>
          </a:blip>
          <a:srcRect/>
          <a:stretch/>
        </p:blipFill>
        <p:spPr>
          <a:xfrm>
            <a:off x="3657600" y="1219200"/>
            <a:ext cx="5105400" cy="5105400"/>
          </a:xfrm>
          <a:prstGeom prst="rect">
            <a:avLst/>
          </a:prstGeom>
          <a:noFill/>
          <a:ln>
            <a:noFill/>
          </a:ln>
        </p:spPr>
      </p:pic>
      <p:sp>
        <p:nvSpPr>
          <p:cNvPr id="226" name="Google Shape;226;p11"/>
          <p:cNvSpPr txBox="1"/>
          <p:nvPr/>
        </p:nvSpPr>
        <p:spPr>
          <a:xfrm>
            <a:off x="381000" y="1752600"/>
            <a:ext cx="3040856" cy="44012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Moon passes directly in front of Sun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New Moon</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NOT near closest approach (=most of the time)</a:t>
            </a:r>
            <a:endParaRPr sz="1800">
              <a:solidFill>
                <a:schemeClr val="lt1"/>
              </a:solidFill>
              <a:latin typeface="Arial"/>
              <a:ea typeface="Arial"/>
              <a:cs typeface="Arial"/>
              <a:sym typeface="Arial"/>
            </a:endParaRPr>
          </a:p>
        </p:txBody>
      </p:sp>
      <p:sp>
        <p:nvSpPr>
          <p:cNvPr id="227" name="Google Shape;227;p11"/>
          <p:cNvSpPr txBox="1"/>
          <p:nvPr/>
        </p:nvSpPr>
        <p:spPr>
          <a:xfrm>
            <a:off x="5036343" y="5274123"/>
            <a:ext cx="15097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“Ring of Fire”</a:t>
            </a:r>
            <a:endParaRPr/>
          </a:p>
        </p:txBody>
      </p:sp>
      <p:cxnSp>
        <p:nvCxnSpPr>
          <p:cNvPr id="228" name="Google Shape;228;p11"/>
          <p:cNvCxnSpPr/>
          <p:nvPr/>
        </p:nvCxnSpPr>
        <p:spPr>
          <a:xfrm rot="10800000" flipH="1">
            <a:off x="6096000" y="5715000"/>
            <a:ext cx="685800" cy="152400"/>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29" name="Google Shape;229;p11"/>
          <p:cNvSpPr/>
          <p:nvPr/>
        </p:nvSpPr>
        <p:spPr>
          <a:xfrm>
            <a:off x="7383378" y="2140684"/>
            <a:ext cx="137962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FF00"/>
                </a:solidFill>
                <a:latin typeface="Arial"/>
                <a:ea typeface="Arial"/>
                <a:cs typeface="Arial"/>
                <a:sym typeface="Arial"/>
              </a:rPr>
              <a:t>1-10% as bright as Sun, need eye protection!</a:t>
            </a:r>
            <a:endParaRPr/>
          </a:p>
        </p:txBody>
      </p:sp>
      <p:cxnSp>
        <p:nvCxnSpPr>
          <p:cNvPr id="230" name="Google Shape;230;p11"/>
          <p:cNvCxnSpPr/>
          <p:nvPr/>
        </p:nvCxnSpPr>
        <p:spPr>
          <a:xfrm>
            <a:off x="8073189" y="3746381"/>
            <a:ext cx="0" cy="749419"/>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31" name="Google Shape;231;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2"/>
          <p:cNvSpPr txBox="1">
            <a:spLocks noGrp="1"/>
          </p:cNvSpPr>
          <p:nvPr>
            <p:ph type="title"/>
          </p:nvPr>
        </p:nvSpPr>
        <p:spPr>
          <a:xfrm>
            <a:off x="762000" y="228600"/>
            <a:ext cx="7866062" cy="8493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 Oct 14, 2023</a:t>
            </a:r>
            <a:endParaRPr/>
          </a:p>
        </p:txBody>
      </p:sp>
      <p:pic>
        <p:nvPicPr>
          <p:cNvPr id="237" name="Google Shape;237;p12"/>
          <p:cNvPicPr preferRelativeResize="0">
            <a:picLocks noGrp="1"/>
          </p:cNvPicPr>
          <p:nvPr>
            <p:ph type="body" idx="1"/>
          </p:nvPr>
        </p:nvPicPr>
        <p:blipFill rotWithShape="1">
          <a:blip r:embed="rId3">
            <a:alphaModFix/>
          </a:blip>
          <a:srcRect/>
          <a:stretch/>
        </p:blipFill>
        <p:spPr>
          <a:xfrm>
            <a:off x="1295400" y="1295400"/>
            <a:ext cx="7551737" cy="5105400"/>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228600" y="4267200"/>
            <a:ext cx="3087521" cy="2046287"/>
          </a:xfrm>
          <a:prstGeom prst="rect">
            <a:avLst/>
          </a:prstGeom>
          <a:noFill/>
          <a:ln>
            <a:noFill/>
          </a:ln>
        </p:spPr>
      </p:pic>
      <p:sp>
        <p:nvSpPr>
          <p:cNvPr id="239" name="Google Shape;239;p12"/>
          <p:cNvSpPr txBox="1"/>
          <p:nvPr/>
        </p:nvSpPr>
        <p:spPr>
          <a:xfrm>
            <a:off x="228600" y="1603911"/>
            <a:ext cx="1905000" cy="255454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Gardiner OR,</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Elko NV,</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Albuquerque, Roswell NM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Odessa, San Antonio,</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Corpus Christi TX</a:t>
            </a:r>
            <a:endParaRPr/>
          </a:p>
        </p:txBody>
      </p:sp>
      <p:sp>
        <p:nvSpPr>
          <p:cNvPr id="240" name="Google Shape;240;p12"/>
          <p:cNvSpPr txBox="1"/>
          <p:nvPr/>
        </p:nvSpPr>
        <p:spPr>
          <a:xfrm>
            <a:off x="3232484" y="1224330"/>
            <a:ext cx="39624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On Path: Moon will be 95% size of Sun, cover 90%.  Venus will be visible, 46 deg NW of Sun. Annularity 4-4.9’ (Corpus Christi)</a:t>
            </a:r>
            <a:endParaRPr/>
          </a:p>
        </p:txBody>
      </p:sp>
      <p:sp>
        <p:nvSpPr>
          <p:cNvPr id="241" name="Google Shape;241;p12"/>
          <p:cNvSpPr txBox="1"/>
          <p:nvPr/>
        </p:nvSpPr>
        <p:spPr>
          <a:xfrm rot="-2128616">
            <a:off x="6128331" y="2592908"/>
            <a:ext cx="2438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a:p>
            <a:pPr marL="0" marR="0" lvl="0" indent="0" algn="l" rtl="0">
              <a:spcBef>
                <a:spcPts val="0"/>
              </a:spcBef>
              <a:spcAft>
                <a:spcPts val="0"/>
              </a:spcAft>
              <a:buNone/>
            </a:pPr>
            <a:r>
              <a:rPr lang="en-US" sz="1800">
                <a:solidFill>
                  <a:srgbClr val="002060"/>
                </a:solidFill>
                <a:latin typeface="Arial"/>
                <a:ea typeface="Arial"/>
                <a:cs typeface="Arial"/>
                <a:sym typeface="Arial"/>
              </a:rPr>
              <a:t>50% at Louisville</a:t>
            </a:r>
            <a:endParaRPr/>
          </a:p>
        </p:txBody>
      </p:sp>
      <p:sp>
        <p:nvSpPr>
          <p:cNvPr id="242" name="Google Shape;242;p12"/>
          <p:cNvSpPr/>
          <p:nvPr/>
        </p:nvSpPr>
        <p:spPr>
          <a:xfrm rot="-2112765">
            <a:off x="3926231" y="4828678"/>
            <a:ext cx="1537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p:txBody>
      </p:sp>
      <p:sp>
        <p:nvSpPr>
          <p:cNvPr id="243" name="Google Shape;243;p12"/>
          <p:cNvSpPr txBox="1"/>
          <p:nvPr/>
        </p:nvSpPr>
        <p:spPr>
          <a:xfrm>
            <a:off x="5415551" y="6400800"/>
            <a:ext cx="2966449" cy="461665"/>
          </a:xfrm>
          <a:prstGeom prst="rect">
            <a:avLst/>
          </a:prstGeom>
          <a:solidFill>
            <a:srgbClr val="8FE99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Eclipse ends in Brazil</a:t>
            </a:r>
            <a:endParaRPr/>
          </a:p>
        </p:txBody>
      </p:sp>
      <p:sp>
        <p:nvSpPr>
          <p:cNvPr id="244" name="Google Shape;244;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txBox="1">
            <a:spLocks noGrp="1"/>
          </p:cNvSpPr>
          <p:nvPr>
            <p:ph type="title"/>
          </p:nvPr>
        </p:nvSpPr>
        <p:spPr>
          <a:xfrm>
            <a:off x="478970" y="228601"/>
            <a:ext cx="7615691" cy="68579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Eclipse</a:t>
            </a:r>
            <a:endParaRPr/>
          </a:p>
        </p:txBody>
      </p:sp>
      <p:pic>
        <p:nvPicPr>
          <p:cNvPr id="250" name="Google Shape;250;p13"/>
          <p:cNvPicPr preferRelativeResize="0">
            <a:picLocks noGrp="1"/>
          </p:cNvPicPr>
          <p:nvPr>
            <p:ph type="body" idx="1"/>
          </p:nvPr>
        </p:nvPicPr>
        <p:blipFill rotWithShape="1">
          <a:blip r:embed="rId3">
            <a:alphaModFix/>
          </a:blip>
          <a:srcRect/>
          <a:stretch/>
        </p:blipFill>
        <p:spPr>
          <a:xfrm>
            <a:off x="402202" y="1066800"/>
            <a:ext cx="7769225" cy="4300100"/>
          </a:xfrm>
          <a:prstGeom prst="rect">
            <a:avLst/>
          </a:prstGeom>
          <a:noFill/>
          <a:ln>
            <a:noFill/>
          </a:ln>
        </p:spPr>
      </p:pic>
      <p:sp>
        <p:nvSpPr>
          <p:cNvPr id="251" name="Google Shape;251;p13"/>
          <p:cNvSpPr txBox="1"/>
          <p:nvPr/>
        </p:nvSpPr>
        <p:spPr>
          <a:xfrm>
            <a:off x="762000" y="5519300"/>
            <a:ext cx="52578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Svalbard, Norway, 2015 Mar 20, Jon Olav Nesvold, Stringer, Getty</a:t>
            </a:r>
            <a:endParaRPr/>
          </a:p>
        </p:txBody>
      </p:sp>
      <p:sp>
        <p:nvSpPr>
          <p:cNvPr id="252" name="Google Shape;252;p13"/>
          <p:cNvSpPr txBox="1"/>
          <p:nvPr/>
        </p:nvSpPr>
        <p:spPr>
          <a:xfrm>
            <a:off x="5562600" y="4750603"/>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2’ VIDEO</a:t>
            </a:r>
            <a:endParaRPr/>
          </a:p>
        </p:txBody>
      </p:sp>
      <p:sp>
        <p:nvSpPr>
          <p:cNvPr id="253" name="Google Shape;253;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304800" y="13647"/>
            <a:ext cx="8475536" cy="961057"/>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600"/>
              <a:t>Aug 11, 1999 solar eclipse from space</a:t>
            </a:r>
            <a:endParaRPr/>
          </a:p>
        </p:txBody>
      </p:sp>
      <p:pic>
        <p:nvPicPr>
          <p:cNvPr id="260" name="Google Shape;260;p14"/>
          <p:cNvPicPr preferRelativeResize="0"/>
          <p:nvPr/>
        </p:nvPicPr>
        <p:blipFill rotWithShape="1">
          <a:blip r:embed="rId3">
            <a:alphaModFix/>
          </a:blip>
          <a:srcRect/>
          <a:stretch/>
        </p:blipFill>
        <p:spPr>
          <a:xfrm>
            <a:off x="2438400" y="990600"/>
            <a:ext cx="6415088" cy="4811713"/>
          </a:xfrm>
          <a:prstGeom prst="rect">
            <a:avLst/>
          </a:prstGeom>
          <a:noFill/>
          <a:ln>
            <a:noFill/>
          </a:ln>
        </p:spPr>
      </p:pic>
      <p:sp>
        <p:nvSpPr>
          <p:cNvPr id="261" name="Google Shape;261;p14"/>
          <p:cNvSpPr txBox="1"/>
          <p:nvPr/>
        </p:nvSpPr>
        <p:spPr>
          <a:xfrm>
            <a:off x="304800" y="1143000"/>
            <a:ext cx="2057400" cy="345440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a:solidFill>
                  <a:srgbClr val="800000"/>
                </a:solidFill>
                <a:latin typeface="Arial"/>
                <a:ea typeface="Arial"/>
                <a:cs typeface="Arial"/>
                <a:sym typeface="Arial"/>
              </a:rPr>
              <a:t>From Mir space station.    </a:t>
            </a:r>
            <a:endParaRPr/>
          </a:p>
          <a:p>
            <a:pPr marL="0" marR="0" lvl="0" indent="0" algn="l" rtl="0">
              <a:lnSpc>
                <a:spcPct val="100000"/>
              </a:lnSpc>
              <a:spcBef>
                <a:spcPts val="1125"/>
              </a:spcBef>
              <a:spcAft>
                <a:spcPts val="0"/>
              </a:spcAft>
              <a:buClr>
                <a:srgbClr val="800000"/>
              </a:buClr>
              <a:buSzPts val="2000"/>
              <a:buFont typeface="Arial"/>
              <a:buNone/>
            </a:pPr>
            <a:r>
              <a:rPr lang="en-US" sz="2000" b="1">
                <a:solidFill>
                  <a:srgbClr val="800000"/>
                </a:solidFill>
                <a:latin typeface="Arial"/>
                <a:ea typeface="Arial"/>
                <a:cs typeface="Arial"/>
                <a:sym typeface="Arial"/>
              </a:rPr>
              <a:t>Center of shadow (umbra) 🡪 </a:t>
            </a:r>
            <a:r>
              <a:rPr lang="en-US" sz="2000" b="1" u="sng">
                <a:solidFill>
                  <a:srgbClr val="800000"/>
                </a:solidFill>
                <a:latin typeface="Arial"/>
                <a:ea typeface="Arial"/>
                <a:cs typeface="Arial"/>
                <a:sym typeface="Arial"/>
              </a:rPr>
              <a:t> total</a:t>
            </a:r>
            <a:r>
              <a:rPr lang="en-US" sz="2000" b="1">
                <a:solidFill>
                  <a:srgbClr val="800000"/>
                </a:solidFill>
                <a:latin typeface="Arial"/>
                <a:ea typeface="Arial"/>
                <a:cs typeface="Arial"/>
                <a:sym typeface="Arial"/>
              </a:rPr>
              <a:t> eclipse.  </a:t>
            </a:r>
            <a:endParaRPr/>
          </a:p>
          <a:p>
            <a:pPr marL="0" marR="0" lvl="0" indent="0" algn="l" rtl="0">
              <a:lnSpc>
                <a:spcPct val="100000"/>
              </a:lnSpc>
              <a:spcBef>
                <a:spcPts val="1125"/>
              </a:spcBef>
              <a:spcAft>
                <a:spcPts val="0"/>
              </a:spcAft>
              <a:buClr>
                <a:srgbClr val="800000"/>
              </a:buClr>
              <a:buSzPts val="2000"/>
              <a:buFont typeface="Arial"/>
              <a:buNone/>
            </a:pPr>
            <a:r>
              <a:rPr lang="en-US" sz="2000" b="1">
                <a:solidFill>
                  <a:srgbClr val="800000"/>
                </a:solidFill>
                <a:latin typeface="Arial"/>
                <a:ea typeface="Arial"/>
                <a:cs typeface="Arial"/>
                <a:sym typeface="Arial"/>
              </a:rPr>
              <a:t>Outer shadow(pen-umbra) 🡪 </a:t>
            </a:r>
            <a:r>
              <a:rPr lang="en-US" sz="2000" b="1" u="sng">
                <a:solidFill>
                  <a:srgbClr val="800000"/>
                </a:solidFill>
                <a:latin typeface="Arial"/>
                <a:ea typeface="Arial"/>
                <a:cs typeface="Arial"/>
                <a:sym typeface="Arial"/>
              </a:rPr>
              <a:t>partial</a:t>
            </a:r>
            <a:r>
              <a:rPr lang="en-US" sz="2000" b="1">
                <a:solidFill>
                  <a:srgbClr val="800000"/>
                </a:solidFill>
                <a:latin typeface="Arial"/>
                <a:ea typeface="Arial"/>
                <a:cs typeface="Arial"/>
                <a:sym typeface="Arial"/>
              </a:rPr>
              <a:t> eclipse </a:t>
            </a:r>
            <a:endParaRPr/>
          </a:p>
        </p:txBody>
      </p:sp>
      <p:cxnSp>
        <p:nvCxnSpPr>
          <p:cNvPr id="262" name="Google Shape;262;p14"/>
          <p:cNvCxnSpPr/>
          <p:nvPr/>
        </p:nvCxnSpPr>
        <p:spPr>
          <a:xfrm>
            <a:off x="1752600" y="2819400"/>
            <a:ext cx="3198911" cy="785005"/>
          </a:xfrm>
          <a:prstGeom prst="straightConnector1">
            <a:avLst/>
          </a:prstGeom>
          <a:noFill/>
          <a:ln w="38150" cap="flat" cmpd="sng">
            <a:solidFill>
              <a:srgbClr val="990000"/>
            </a:solidFill>
            <a:prstDash val="solid"/>
            <a:miter lim="800000"/>
            <a:headEnd type="none" w="med" len="med"/>
            <a:tailEnd type="triangle" w="med" len="med"/>
          </a:ln>
        </p:spPr>
      </p:cxnSp>
      <p:cxnSp>
        <p:nvCxnSpPr>
          <p:cNvPr id="263" name="Google Shape;263;p14"/>
          <p:cNvCxnSpPr/>
          <p:nvPr/>
        </p:nvCxnSpPr>
        <p:spPr>
          <a:xfrm rot="10800000" flipH="1">
            <a:off x="1828800" y="3808413"/>
            <a:ext cx="2667000" cy="155575"/>
          </a:xfrm>
          <a:prstGeom prst="straightConnector1">
            <a:avLst/>
          </a:prstGeom>
          <a:noFill/>
          <a:ln w="38150" cap="flat" cmpd="sng">
            <a:solidFill>
              <a:srgbClr val="000000"/>
            </a:solidFill>
            <a:prstDash val="solid"/>
            <a:miter lim="800000"/>
            <a:headEnd type="none" w="med" len="med"/>
            <a:tailEnd type="triangle" w="med" len="med"/>
          </a:ln>
        </p:spPr>
      </p:cxnSp>
      <p:sp>
        <p:nvSpPr>
          <p:cNvPr id="264" name="Google Shape;264;p14"/>
          <p:cNvSpPr/>
          <p:nvPr/>
        </p:nvSpPr>
        <p:spPr>
          <a:xfrm>
            <a:off x="2476445" y="1021199"/>
            <a:ext cx="32069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7030A0"/>
                </a:solidFill>
                <a:latin typeface="Arial"/>
                <a:ea typeface="Arial"/>
                <a:cs typeface="Arial"/>
                <a:sym typeface="Arial"/>
                <a:hlinkClick r:id="rId4">
                  <a:extLst>
                    <a:ext uri="{A12FA001-AC4F-418D-AE19-62706E023703}">
                      <ahyp:hlinkClr xmlns:ahyp="http://schemas.microsoft.com/office/drawing/2018/hyperlinkcolor" val="tx"/>
                    </a:ext>
                  </a:extLst>
                </a:hlinkClick>
              </a:rPr>
              <a:t>Video description</a:t>
            </a:r>
            <a:r>
              <a:rPr lang="en-US" sz="1800">
                <a:solidFill>
                  <a:srgbClr val="7030A0"/>
                </a:solidFill>
                <a:latin typeface="Arial"/>
                <a:ea typeface="Arial"/>
                <a:cs typeface="Arial"/>
                <a:sym typeface="Arial"/>
              </a:rPr>
              <a:t>, </a:t>
            </a:r>
            <a:r>
              <a:rPr lang="en-US" sz="1800">
                <a:solidFill>
                  <a:srgbClr val="FFFF00"/>
                </a:solidFill>
                <a:latin typeface="Arial"/>
                <a:ea typeface="Arial"/>
                <a:cs typeface="Arial"/>
                <a:sym typeface="Arial"/>
              </a:rPr>
              <a:t>figs, 0.5’</a:t>
            </a:r>
            <a:endParaRPr/>
          </a:p>
          <a:p>
            <a:pPr marL="0" marR="0" lvl="0" indent="0" algn="l" rtl="0">
              <a:spcBef>
                <a:spcPts val="0"/>
              </a:spcBef>
              <a:spcAft>
                <a:spcPts val="0"/>
              </a:spcAft>
              <a:buNone/>
            </a:pPr>
            <a:endParaRPr sz="1800">
              <a:solidFill>
                <a:srgbClr val="7030A0"/>
              </a:solidFill>
              <a:latin typeface="Arial"/>
              <a:ea typeface="Arial"/>
              <a:cs typeface="Arial"/>
              <a:sym typeface="Arial"/>
            </a:endParaRPr>
          </a:p>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Longer video</a:t>
            </a:r>
            <a:r>
              <a:rPr lang="en-US" sz="1800" b="1">
                <a:solidFill>
                  <a:srgbClr val="FFFF00"/>
                </a:solidFill>
                <a:latin typeface="Arial"/>
                <a:ea typeface="Arial"/>
                <a:cs typeface="Arial"/>
                <a:sym typeface="Arial"/>
              </a:rPr>
              <a:t>, figs, 3.8’, FYI</a:t>
            </a:r>
            <a:endParaRPr/>
          </a:p>
          <a:p>
            <a:pPr marL="0" marR="0" lvl="0" indent="0" algn="l" rtl="0">
              <a:spcBef>
                <a:spcPts val="0"/>
              </a:spcBef>
              <a:spcAft>
                <a:spcPts val="0"/>
              </a:spcAft>
              <a:buNone/>
            </a:pPr>
            <a:endParaRPr sz="1800">
              <a:solidFill>
                <a:srgbClr val="7030A0"/>
              </a:solidFill>
              <a:latin typeface="Arial"/>
              <a:ea typeface="Arial"/>
              <a:cs typeface="Arial"/>
              <a:sym typeface="Arial"/>
            </a:endParaRPr>
          </a:p>
        </p:txBody>
      </p:sp>
      <p:sp>
        <p:nvSpPr>
          <p:cNvPr id="265" name="Google Shape;265;p14"/>
          <p:cNvSpPr/>
          <p:nvPr/>
        </p:nvSpPr>
        <p:spPr>
          <a:xfrm rot="1247690">
            <a:off x="5861718" y="3832289"/>
            <a:ext cx="1325217" cy="458787"/>
          </a:xfrm>
          <a:prstGeom prst="notchedRight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6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66" name="Google Shape;266;p14"/>
          <p:cNvSpPr txBox="1"/>
          <p:nvPr/>
        </p:nvSpPr>
        <p:spPr>
          <a:xfrm rot="1317637">
            <a:off x="6192046" y="3480360"/>
            <a:ext cx="23517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B0F0"/>
                </a:solidFill>
                <a:latin typeface="Arial"/>
                <a:ea typeface="Arial"/>
                <a:cs typeface="Arial"/>
                <a:sym typeface="Arial"/>
              </a:rPr>
              <a:t>2,000 mph</a:t>
            </a:r>
            <a:endParaRPr/>
          </a:p>
        </p:txBody>
      </p:sp>
      <p:sp>
        <p:nvSpPr>
          <p:cNvPr id="267" name="Google Shape;267;p14"/>
          <p:cNvSpPr txBox="1"/>
          <p:nvPr/>
        </p:nvSpPr>
        <p:spPr>
          <a:xfrm>
            <a:off x="4918266" y="3373572"/>
            <a:ext cx="1071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Umbra </a:t>
            </a:r>
            <a:endParaRPr/>
          </a:p>
        </p:txBody>
      </p:sp>
      <p:sp>
        <p:nvSpPr>
          <p:cNvPr id="268" name="Google Shape;268;p14"/>
          <p:cNvSpPr txBox="1"/>
          <p:nvPr/>
        </p:nvSpPr>
        <p:spPr>
          <a:xfrm>
            <a:off x="6399311" y="1905000"/>
            <a:ext cx="19372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69" name="Google Shape;269;p14"/>
          <p:cNvSpPr/>
          <p:nvPr/>
        </p:nvSpPr>
        <p:spPr>
          <a:xfrm>
            <a:off x="3055254" y="4971540"/>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0" name="Google Shape;270;p14"/>
          <p:cNvSpPr/>
          <p:nvPr/>
        </p:nvSpPr>
        <p:spPr>
          <a:xfrm>
            <a:off x="7225211" y="4948534"/>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1" name="Google Shape;271;p14"/>
          <p:cNvSpPr/>
          <p:nvPr/>
        </p:nvSpPr>
        <p:spPr>
          <a:xfrm rot="-1805348">
            <a:off x="3758920" y="2463641"/>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2" name="Google Shape;272;p14"/>
          <p:cNvSpPr txBox="1"/>
          <p:nvPr/>
        </p:nvSpPr>
        <p:spPr>
          <a:xfrm>
            <a:off x="290523" y="5805517"/>
            <a:ext cx="8750026"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002060"/>
                </a:solidFill>
                <a:latin typeface="Arial"/>
                <a:ea typeface="Arial"/>
                <a:cs typeface="Arial"/>
                <a:sym typeface="Arial"/>
              </a:rPr>
              <a:t>The umbra, viewed from the Moon during “full Earth”, would be about 1 arcmin wide, or the width of a pencil point at a distance of 3.6 meters (4 yards).</a:t>
            </a:r>
            <a:endParaRPr/>
          </a:p>
          <a:p>
            <a:pPr marL="0" marR="0" lvl="0" indent="0" algn="l" rtl="0">
              <a:spcBef>
                <a:spcPts val="0"/>
              </a:spcBef>
              <a:spcAft>
                <a:spcPts val="0"/>
              </a:spcAft>
              <a:buNone/>
            </a:pPr>
            <a:r>
              <a:rPr lang="en-US" sz="1800" b="1" i="1">
                <a:solidFill>
                  <a:srgbClr val="0070C0"/>
                </a:solidFill>
                <a:latin typeface="Arial"/>
                <a:ea typeface="Arial"/>
                <a:cs typeface="Arial"/>
                <a:sym typeface="Arial"/>
              </a:rPr>
              <a:t>Earth, in comparison, would be like a 5” grapefruit at the same distance.</a:t>
            </a:r>
            <a:endParaRPr/>
          </a:p>
        </p:txBody>
      </p:sp>
      <p:sp>
        <p:nvSpPr>
          <p:cNvPr id="273" name="Google Shape;273;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txBox="1">
            <a:spLocks noGrp="1"/>
          </p:cNvSpPr>
          <p:nvPr>
            <p:ph type="title"/>
          </p:nvPr>
        </p:nvSpPr>
        <p:spPr>
          <a:xfrm>
            <a:off x="436418" y="44349"/>
            <a:ext cx="83058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vs. Annular Eclipse</a:t>
            </a:r>
            <a:endParaRPr/>
          </a:p>
        </p:txBody>
      </p:sp>
      <p:sp>
        <p:nvSpPr>
          <p:cNvPr id="279" name="Google Shape;279;p15"/>
          <p:cNvSpPr txBox="1"/>
          <p:nvPr/>
        </p:nvSpPr>
        <p:spPr>
          <a:xfrm>
            <a:off x="436418" y="925148"/>
            <a:ext cx="6553200" cy="224676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Moon’s umbra only </a:t>
            </a:r>
            <a:r>
              <a:rPr lang="en-US" sz="2000" b="1">
                <a:solidFill>
                  <a:srgbClr val="C00000"/>
                </a:solidFill>
                <a:latin typeface="Arial"/>
                <a:ea typeface="Arial"/>
                <a:cs typeface="Arial"/>
                <a:sym typeface="Arial"/>
              </a:rPr>
              <a:t>380,000 km </a:t>
            </a:r>
            <a:r>
              <a:rPr lang="en-US" sz="2000" b="1">
                <a:solidFill>
                  <a:schemeClr val="dk1"/>
                </a:solidFill>
                <a:latin typeface="Arial"/>
                <a:ea typeface="Arial"/>
                <a:cs typeface="Arial"/>
                <a:sym typeface="Arial"/>
              </a:rPr>
              <a:t>long (236,000 mi), </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 max 267 km (165 mi) wide 🡪 totality width</a:t>
            </a: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C00000"/>
                </a:solidFill>
                <a:latin typeface="Arial"/>
                <a:ea typeface="Arial"/>
                <a:cs typeface="Arial"/>
                <a:sym typeface="Arial"/>
              </a:rPr>
              <a:t>Moon’s AVERAGE distance 384,000 km</a:t>
            </a:r>
            <a:endParaRPr/>
          </a:p>
          <a:p>
            <a:pPr marL="0" marR="0" lvl="0" indent="0" algn="l" rtl="0">
              <a:spcBef>
                <a:spcPts val="0"/>
              </a:spcBef>
              <a:spcAft>
                <a:spcPts val="0"/>
              </a:spcAft>
              <a:buNone/>
            </a:pPr>
            <a:r>
              <a:rPr lang="en-US" sz="2000" b="1">
                <a:solidFill>
                  <a:srgbClr val="C00000"/>
                </a:solidFill>
                <a:latin typeface="Arial"/>
                <a:ea typeface="Arial"/>
                <a:cs typeface="Arial"/>
                <a:sym typeface="Arial"/>
              </a:rPr>
              <a:t>Moon CLOSEST: 363,000km</a:t>
            </a:r>
            <a:endParaRPr/>
          </a:p>
          <a:p>
            <a:pPr marL="342900" marR="0" lvl="0" indent="-342900" algn="l" rtl="0">
              <a:spcBef>
                <a:spcPts val="0"/>
              </a:spcBef>
              <a:spcAft>
                <a:spcPts val="0"/>
              </a:spcAft>
              <a:buClr>
                <a:srgbClr val="0070C0"/>
              </a:buClr>
              <a:buSzPts val="2000"/>
              <a:buFont typeface="Noto Sans Symbols"/>
              <a:buChar char="🡪"/>
            </a:pPr>
            <a:r>
              <a:rPr lang="en-US" sz="2000" b="1">
                <a:solidFill>
                  <a:srgbClr val="0070C0"/>
                </a:solidFill>
                <a:latin typeface="Arial"/>
                <a:ea typeface="Arial"/>
                <a:cs typeface="Arial"/>
                <a:sym typeface="Arial"/>
              </a:rPr>
              <a:t>TOTAL eclipse only if Moon closer than average (&lt; 50% OF TIME)</a:t>
            </a:r>
            <a:endParaRPr/>
          </a:p>
          <a:p>
            <a:pPr marL="342900" marR="0" lvl="0" indent="-342900" algn="l" rtl="0">
              <a:spcBef>
                <a:spcPts val="0"/>
              </a:spcBef>
              <a:spcAft>
                <a:spcPts val="0"/>
              </a:spcAft>
              <a:buClr>
                <a:srgbClr val="0070C0"/>
              </a:buClr>
              <a:buSzPts val="2000"/>
              <a:buFont typeface="Noto Sans Symbols"/>
              <a:buChar char="🡪"/>
            </a:pPr>
            <a:r>
              <a:rPr lang="en-US" sz="2000" b="1">
                <a:solidFill>
                  <a:srgbClr val="0070C0"/>
                </a:solidFill>
                <a:latin typeface="Arial"/>
                <a:ea typeface="Arial"/>
                <a:cs typeface="Arial"/>
                <a:sym typeface="Arial"/>
              </a:rPr>
              <a:t>ANNULAR rest of time</a:t>
            </a:r>
            <a:endParaRPr/>
          </a:p>
        </p:txBody>
      </p:sp>
      <p:pic>
        <p:nvPicPr>
          <p:cNvPr id="280" name="Google Shape;280;p15"/>
          <p:cNvPicPr preferRelativeResize="0"/>
          <p:nvPr/>
        </p:nvPicPr>
        <p:blipFill rotWithShape="1">
          <a:blip r:embed="rId3">
            <a:alphaModFix/>
          </a:blip>
          <a:srcRect/>
          <a:stretch/>
        </p:blipFill>
        <p:spPr>
          <a:xfrm>
            <a:off x="702931" y="3216511"/>
            <a:ext cx="3907169" cy="1765740"/>
          </a:xfrm>
          <a:prstGeom prst="rect">
            <a:avLst/>
          </a:prstGeom>
          <a:noFill/>
          <a:ln>
            <a:noFill/>
          </a:ln>
        </p:spPr>
      </p:pic>
      <p:pic>
        <p:nvPicPr>
          <p:cNvPr id="281" name="Google Shape;281;p15"/>
          <p:cNvPicPr preferRelativeResize="0"/>
          <p:nvPr/>
        </p:nvPicPr>
        <p:blipFill rotWithShape="1">
          <a:blip r:embed="rId4">
            <a:alphaModFix/>
          </a:blip>
          <a:srcRect/>
          <a:stretch/>
        </p:blipFill>
        <p:spPr>
          <a:xfrm>
            <a:off x="702931" y="5047687"/>
            <a:ext cx="3932569" cy="1777219"/>
          </a:xfrm>
          <a:prstGeom prst="rect">
            <a:avLst/>
          </a:prstGeom>
          <a:noFill/>
          <a:ln>
            <a:noFill/>
          </a:ln>
        </p:spPr>
      </p:pic>
      <p:sp>
        <p:nvSpPr>
          <p:cNvPr id="282" name="Google Shape;282;p15"/>
          <p:cNvSpPr txBox="1"/>
          <p:nvPr/>
        </p:nvSpPr>
        <p:spPr>
          <a:xfrm>
            <a:off x="832344" y="4368638"/>
            <a:ext cx="2438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Not to scale!</a:t>
            </a:r>
            <a:endParaRPr/>
          </a:p>
          <a:p>
            <a:pPr marL="0" marR="0" lvl="0" indent="0" algn="l" rtl="0">
              <a:spcBef>
                <a:spcPts val="0"/>
              </a:spcBef>
              <a:spcAft>
                <a:spcPts val="0"/>
              </a:spcAft>
              <a:buNone/>
            </a:pPr>
            <a:r>
              <a:rPr lang="en-US" sz="1800">
                <a:solidFill>
                  <a:srgbClr val="FFC000"/>
                </a:solidFill>
                <a:latin typeface="Arial"/>
                <a:ea typeface="Arial"/>
                <a:cs typeface="Arial"/>
                <a:sym typeface="Arial"/>
              </a:rPr>
              <a:t>Annular most of time</a:t>
            </a:r>
            <a:endParaRPr/>
          </a:p>
        </p:txBody>
      </p:sp>
      <p:sp>
        <p:nvSpPr>
          <p:cNvPr id="283" name="Google Shape;283;p15"/>
          <p:cNvSpPr txBox="1"/>
          <p:nvPr/>
        </p:nvSpPr>
        <p:spPr>
          <a:xfrm>
            <a:off x="6019800" y="2607835"/>
            <a:ext cx="3124200" cy="415498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CLOSEST point on Earth is 6400 km closer to Moon than day/night edge</a:t>
            </a:r>
            <a:endParaRPr/>
          </a:p>
          <a:p>
            <a:pPr marL="285750" marR="0" lvl="0" indent="-285750" algn="l" rtl="0">
              <a:spcBef>
                <a:spcPts val="0"/>
              </a:spcBef>
              <a:spcAft>
                <a:spcPts val="0"/>
              </a:spcAft>
              <a:buClr>
                <a:srgbClr val="0070C0"/>
              </a:buClr>
              <a:buSzPts val="2400"/>
              <a:buFont typeface="Noto Sans Symbols"/>
              <a:buChar char="🡪"/>
            </a:pPr>
            <a:r>
              <a:rPr lang="en-US" sz="2400" b="1">
                <a:solidFill>
                  <a:srgbClr val="0070C0"/>
                </a:solidFill>
                <a:latin typeface="Arial"/>
                <a:ea typeface="Arial"/>
                <a:cs typeface="Arial"/>
                <a:sym typeface="Arial"/>
              </a:rPr>
              <a:t>Eclipse can be </a:t>
            </a:r>
            <a:r>
              <a:rPr lang="en-US" sz="2400" b="1">
                <a:solidFill>
                  <a:schemeClr val="dk1"/>
                </a:solidFill>
                <a:latin typeface="Arial"/>
                <a:ea typeface="Arial"/>
                <a:cs typeface="Arial"/>
                <a:sym typeface="Arial"/>
              </a:rPr>
              <a:t>TOTAL</a:t>
            </a:r>
            <a:r>
              <a:rPr lang="en-US" sz="2400" b="1">
                <a:solidFill>
                  <a:srgbClr val="0070C0"/>
                </a:solidFill>
                <a:latin typeface="Arial"/>
                <a:ea typeface="Arial"/>
                <a:cs typeface="Arial"/>
                <a:sym typeface="Arial"/>
              </a:rPr>
              <a:t> on nearest part of Earth, </a:t>
            </a:r>
            <a:r>
              <a:rPr lang="en-US" sz="2400" b="1">
                <a:solidFill>
                  <a:srgbClr val="C00000"/>
                </a:solidFill>
                <a:latin typeface="Arial"/>
                <a:ea typeface="Arial"/>
                <a:cs typeface="Arial"/>
                <a:sym typeface="Arial"/>
              </a:rPr>
              <a:t>ANNULAR</a:t>
            </a:r>
            <a:r>
              <a:rPr lang="en-US" sz="2400" b="1">
                <a:solidFill>
                  <a:srgbClr val="0070C0"/>
                </a:solidFill>
                <a:latin typeface="Arial"/>
                <a:ea typeface="Arial"/>
                <a:cs typeface="Arial"/>
                <a:sym typeface="Arial"/>
              </a:rPr>
              <a:t> on farther parts</a:t>
            </a:r>
            <a:endParaRPr/>
          </a:p>
          <a:p>
            <a:pPr marL="285750" marR="0" lvl="0" indent="-285750" algn="l" rtl="0">
              <a:spcBef>
                <a:spcPts val="0"/>
              </a:spcBef>
              <a:spcAft>
                <a:spcPts val="0"/>
              </a:spcAft>
              <a:buClr>
                <a:srgbClr val="0070C0"/>
              </a:buClr>
              <a:buSzPts val="2400"/>
              <a:buFont typeface="Noto Sans Symbols"/>
              <a:buChar char="🡪"/>
            </a:pPr>
            <a:r>
              <a:rPr lang="en-US" sz="2400" b="1">
                <a:solidFill>
                  <a:srgbClr val="0070C0"/>
                </a:solidFill>
                <a:latin typeface="Arial"/>
                <a:ea typeface="Arial"/>
                <a:cs typeface="Arial"/>
                <a:sym typeface="Arial"/>
              </a:rPr>
              <a:t>🡪 “</a:t>
            </a:r>
            <a:r>
              <a:rPr lang="en-US" sz="2400" b="1">
                <a:solidFill>
                  <a:srgbClr val="7030A0"/>
                </a:solidFill>
                <a:latin typeface="Arial"/>
                <a:ea typeface="Arial"/>
                <a:cs typeface="Arial"/>
                <a:sym typeface="Arial"/>
              </a:rPr>
              <a:t>HYBRID</a:t>
            </a:r>
            <a:r>
              <a:rPr lang="en-US" sz="2400" b="1">
                <a:solidFill>
                  <a:srgbClr val="0070C0"/>
                </a:solidFill>
                <a:latin typeface="Arial"/>
                <a:ea typeface="Arial"/>
                <a:cs typeface="Arial"/>
                <a:sym typeface="Arial"/>
              </a:rPr>
              <a:t>” Eclipse</a:t>
            </a:r>
            <a:endParaRPr/>
          </a:p>
        </p:txBody>
      </p:sp>
      <p:sp>
        <p:nvSpPr>
          <p:cNvPr id="284" name="Google Shape;284;p15"/>
          <p:cNvSpPr/>
          <p:nvPr/>
        </p:nvSpPr>
        <p:spPr>
          <a:xfrm>
            <a:off x="771336" y="6395360"/>
            <a:ext cx="3091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 Only if Moon is close</a:t>
            </a:r>
            <a:endParaRPr/>
          </a:p>
        </p:txBody>
      </p:sp>
      <p:sp>
        <p:nvSpPr>
          <p:cNvPr id="285" name="Google Shape;285;p15"/>
          <p:cNvSpPr txBox="1"/>
          <p:nvPr/>
        </p:nvSpPr>
        <p:spPr>
          <a:xfrm>
            <a:off x="4838702" y="4948538"/>
            <a:ext cx="104894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664C"/>
                </a:solidFill>
                <a:latin typeface="Arial"/>
                <a:ea typeface="Arial"/>
                <a:cs typeface="Arial"/>
                <a:sym typeface="Arial"/>
              </a:rPr>
              <a:t>Partial eclipse zone 6400km (4000 mi) wide</a:t>
            </a:r>
            <a:endParaRPr/>
          </a:p>
        </p:txBody>
      </p:sp>
      <p:cxnSp>
        <p:nvCxnSpPr>
          <p:cNvPr id="286" name="Google Shape;286;p15"/>
          <p:cNvCxnSpPr/>
          <p:nvPr/>
        </p:nvCxnSpPr>
        <p:spPr>
          <a:xfrm rot="10800000">
            <a:off x="3505200" y="4191001"/>
            <a:ext cx="1333502" cy="937884"/>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287" name="Google Shape;287;p15"/>
          <p:cNvCxnSpPr/>
          <p:nvPr/>
        </p:nvCxnSpPr>
        <p:spPr>
          <a:xfrm flipH="1">
            <a:off x="3581402" y="5702870"/>
            <a:ext cx="1257300" cy="25774"/>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288" name="Google Shape;288;p15"/>
          <p:cNvSpPr txBox="1"/>
          <p:nvPr/>
        </p:nvSpPr>
        <p:spPr>
          <a:xfrm>
            <a:off x="4838702" y="3200957"/>
            <a:ext cx="10489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Path of totality / annular-ity</a:t>
            </a:r>
            <a:endParaRPr sz="1800">
              <a:solidFill>
                <a:srgbClr val="7030A0"/>
              </a:solidFill>
              <a:latin typeface="Arial"/>
              <a:ea typeface="Arial"/>
              <a:cs typeface="Arial"/>
              <a:sym typeface="Arial"/>
            </a:endParaRPr>
          </a:p>
        </p:txBody>
      </p:sp>
      <p:cxnSp>
        <p:nvCxnSpPr>
          <p:cNvPr id="289" name="Google Shape;289;p15"/>
          <p:cNvCxnSpPr>
            <a:stCxn id="288" idx="1"/>
          </p:cNvCxnSpPr>
          <p:nvPr/>
        </p:nvCxnSpPr>
        <p:spPr>
          <a:xfrm flipH="1">
            <a:off x="3862802" y="3801122"/>
            <a:ext cx="975900" cy="39000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290" name="Google Shape;290;p15"/>
          <p:cNvSpPr txBox="1"/>
          <p:nvPr/>
        </p:nvSpPr>
        <p:spPr>
          <a:xfrm>
            <a:off x="6989618" y="1066800"/>
            <a:ext cx="1752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Longest possible eclipse:  7.5 minutes </a:t>
            </a:r>
            <a:endParaRPr/>
          </a:p>
        </p:txBody>
      </p:sp>
      <p:sp>
        <p:nvSpPr>
          <p:cNvPr id="291" name="Google Shape;291;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81000" y="21432"/>
            <a:ext cx="8228013" cy="96916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Hybrid Eclipse</a:t>
            </a:r>
            <a:endParaRPr/>
          </a:p>
        </p:txBody>
      </p:sp>
      <p:sp>
        <p:nvSpPr>
          <p:cNvPr id="297" name="Google Shape;297;p16"/>
          <p:cNvSpPr txBox="1"/>
          <p:nvPr/>
        </p:nvSpPr>
        <p:spPr>
          <a:xfrm>
            <a:off x="1143000" y="1143000"/>
            <a:ext cx="6477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When Moon’s umbra (shadow) reaches nearest part of Earth but not farthest part</a:t>
            </a:r>
            <a:endParaRPr/>
          </a:p>
        </p:txBody>
      </p:sp>
      <p:pic>
        <p:nvPicPr>
          <p:cNvPr id="298" name="Google Shape;298;p16"/>
          <p:cNvPicPr preferRelativeResize="0"/>
          <p:nvPr/>
        </p:nvPicPr>
        <p:blipFill rotWithShape="1">
          <a:blip r:embed="rId3">
            <a:alphaModFix/>
          </a:blip>
          <a:srcRect/>
          <a:stretch/>
        </p:blipFill>
        <p:spPr>
          <a:xfrm>
            <a:off x="685005" y="2147178"/>
            <a:ext cx="8115883" cy="4558421"/>
          </a:xfrm>
          <a:prstGeom prst="rect">
            <a:avLst/>
          </a:prstGeom>
          <a:noFill/>
          <a:ln>
            <a:noFill/>
          </a:ln>
        </p:spPr>
      </p:pic>
      <p:sp>
        <p:nvSpPr>
          <p:cNvPr id="299" name="Google Shape;299;p16"/>
          <p:cNvSpPr txBox="1"/>
          <p:nvPr/>
        </p:nvSpPr>
        <p:spPr>
          <a:xfrm>
            <a:off x="3200400" y="3505200"/>
            <a:ext cx="1219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0" name="Google Shape;300;p16"/>
          <p:cNvSpPr/>
          <p:nvPr/>
        </p:nvSpPr>
        <p:spPr>
          <a:xfrm>
            <a:off x="3214255" y="4241722"/>
            <a:ext cx="9071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a:t>
            </a:r>
            <a:endParaRPr/>
          </a:p>
        </p:txBody>
      </p:sp>
      <p:sp>
        <p:nvSpPr>
          <p:cNvPr id="301" name="Google Shape;301;p16"/>
          <p:cNvSpPr/>
          <p:nvPr/>
        </p:nvSpPr>
        <p:spPr>
          <a:xfrm>
            <a:off x="3214255" y="4920733"/>
            <a:ext cx="813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2" name="Google Shape;302;p16"/>
          <p:cNvSpPr txBox="1"/>
          <p:nvPr/>
        </p:nvSpPr>
        <p:spPr>
          <a:xfrm>
            <a:off x="1156855" y="5599744"/>
            <a:ext cx="2057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FF00"/>
                </a:solidFill>
                <a:latin typeface="Arial"/>
                <a:ea typeface="Arial"/>
                <a:cs typeface="Arial"/>
                <a:sym typeface="Arial"/>
              </a:rPr>
              <a:t>Not to scale!</a:t>
            </a:r>
            <a:endParaRPr/>
          </a:p>
        </p:txBody>
      </p:sp>
      <p:sp>
        <p:nvSpPr>
          <p:cNvPr id="303" name="Google Shape;303;p16"/>
          <p:cNvSpPr txBox="1"/>
          <p:nvPr/>
        </p:nvSpPr>
        <p:spPr>
          <a:xfrm>
            <a:off x="5930761" y="2362200"/>
            <a:ext cx="289090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“Greatest Eclipse” – at point on Earth closest to Moon (biggest piece of Sun covered)</a:t>
            </a:r>
            <a:endParaRPr/>
          </a:p>
        </p:txBody>
      </p:sp>
      <p:cxnSp>
        <p:nvCxnSpPr>
          <p:cNvPr id="304" name="Google Shape;304;p16"/>
          <p:cNvCxnSpPr/>
          <p:nvPr/>
        </p:nvCxnSpPr>
        <p:spPr>
          <a:xfrm flipH="1">
            <a:off x="5638800" y="3578249"/>
            <a:ext cx="319670" cy="848139"/>
          </a:xfrm>
          <a:prstGeom prst="straightConnector1">
            <a:avLst/>
          </a:prstGeom>
          <a:solidFill>
            <a:srgbClr val="00B8FF"/>
          </a:solidFill>
          <a:ln w="28575" cap="flat" cmpd="sng">
            <a:solidFill>
              <a:srgbClr val="FFFF00"/>
            </a:solidFill>
            <a:prstDash val="solid"/>
            <a:round/>
            <a:headEnd type="none" w="sm" len="sm"/>
            <a:tailEnd type="triangle" w="med" len="med"/>
          </a:ln>
        </p:spPr>
      </p:cxnSp>
      <p:sp>
        <p:nvSpPr>
          <p:cNvPr id="305" name="Google Shape;30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a:spLocks noGrp="1"/>
          </p:cNvSpPr>
          <p:nvPr>
            <p:ph type="title"/>
          </p:nvPr>
        </p:nvSpPr>
        <p:spPr>
          <a:xfrm>
            <a:off x="0" y="0"/>
            <a:ext cx="8943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Eclipse Seasons – 2x/year</a:t>
            </a:r>
            <a:endParaRPr/>
          </a:p>
        </p:txBody>
      </p:sp>
      <p:pic>
        <p:nvPicPr>
          <p:cNvPr id="311" name="Google Shape;311;p17"/>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312" name="Google Shape;312;p17"/>
          <p:cNvSpPr txBox="1"/>
          <p:nvPr/>
        </p:nvSpPr>
        <p:spPr>
          <a:xfrm>
            <a:off x="152400" y="5474690"/>
            <a:ext cx="8839199"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ROUGHLY  every 6 months, Moon’s orbit’s “line of nodes” points close </a:t>
            </a:r>
            <a:r>
              <a:rPr lang="en-US" sz="2000" b="1" u="sng">
                <a:solidFill>
                  <a:srgbClr val="7030A0"/>
                </a:solidFill>
                <a:latin typeface="Arial"/>
                <a:ea typeface="Arial"/>
                <a:cs typeface="Arial"/>
                <a:sym typeface="Arial"/>
              </a:rPr>
              <a:t>enough</a:t>
            </a:r>
            <a:r>
              <a:rPr lang="en-US" sz="2000" b="1">
                <a:solidFill>
                  <a:schemeClr val="dk1"/>
                </a:solidFill>
                <a:latin typeface="Arial"/>
                <a:ea typeface="Arial"/>
                <a:cs typeface="Arial"/>
                <a:sym typeface="Arial"/>
              </a:rPr>
              <a:t> toward Sun 🡪 eclipse </a:t>
            </a:r>
            <a:r>
              <a:rPr lang="en-US" sz="2000" b="1" u="sng">
                <a:solidFill>
                  <a:schemeClr val="dk1"/>
                </a:solidFill>
                <a:latin typeface="Arial"/>
                <a:ea typeface="Arial"/>
                <a:cs typeface="Arial"/>
                <a:sym typeface="Arial"/>
              </a:rPr>
              <a:t>possible</a:t>
            </a:r>
            <a:r>
              <a:rPr lang="en-US" sz="2000" b="1">
                <a:solidFill>
                  <a:schemeClr val="dk1"/>
                </a:solidFill>
                <a:latin typeface="Arial"/>
                <a:ea typeface="Arial"/>
                <a:cs typeface="Arial"/>
                <a:sym typeface="Arial"/>
              </a:rPr>
              <a:t>, but NOT guaranteed</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 Moon phase: must ALSO be NEW MOON for solar eclipse!</a:t>
            </a:r>
            <a:endParaRPr/>
          </a:p>
        </p:txBody>
      </p:sp>
      <p:sp>
        <p:nvSpPr>
          <p:cNvPr id="313" name="Google Shape;313;p17"/>
          <p:cNvSpPr txBox="1"/>
          <p:nvPr/>
        </p:nvSpPr>
        <p:spPr>
          <a:xfrm>
            <a:off x="5562600" y="898071"/>
            <a:ext cx="3581400" cy="101566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Arial"/>
                <a:ea typeface="Arial"/>
                <a:cs typeface="Arial"/>
                <a:sym typeface="Arial"/>
              </a:rPr>
              <a:t>KEY: Moon’s orbit tilted from Earth’s orbit by </a:t>
            </a:r>
            <a:r>
              <a:rPr lang="en-US" sz="2000" b="1">
                <a:solidFill>
                  <a:srgbClr val="FF0000"/>
                </a:solidFill>
                <a:latin typeface="Arial"/>
                <a:ea typeface="Arial"/>
                <a:cs typeface="Arial"/>
                <a:sym typeface="Arial"/>
              </a:rPr>
              <a:t>5.5 deg, </a:t>
            </a:r>
            <a:r>
              <a:rPr lang="en-US" sz="2000" b="1">
                <a:solidFill>
                  <a:srgbClr val="002060"/>
                </a:solidFill>
                <a:latin typeface="Arial"/>
                <a:ea typeface="Arial"/>
                <a:cs typeface="Arial"/>
                <a:sym typeface="Arial"/>
              </a:rPr>
              <a:t>cross on “line of nodes”</a:t>
            </a:r>
            <a:endParaRPr/>
          </a:p>
        </p:txBody>
      </p:sp>
      <p:sp>
        <p:nvSpPr>
          <p:cNvPr id="314" name="Google Shape;314;p17"/>
          <p:cNvSpPr txBox="1"/>
          <p:nvPr/>
        </p:nvSpPr>
        <p:spPr>
          <a:xfrm>
            <a:off x="1828800" y="1498235"/>
            <a:ext cx="1524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Line of nodes</a:t>
            </a:r>
            <a:endParaRPr/>
          </a:p>
        </p:txBody>
      </p:sp>
      <p:cxnSp>
        <p:nvCxnSpPr>
          <p:cNvPr id="315" name="Google Shape;315;p17"/>
          <p:cNvCxnSpPr/>
          <p:nvPr/>
        </p:nvCxnSpPr>
        <p:spPr>
          <a:xfrm flipH="1">
            <a:off x="1524000" y="2286000"/>
            <a:ext cx="762000" cy="30480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16" name="Google Shape;316;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427830" y="0"/>
            <a:ext cx="8475662" cy="9255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Conditions/Visibility for an Eclipse</a:t>
            </a:r>
            <a:endParaRPr/>
          </a:p>
        </p:txBody>
      </p:sp>
      <p:sp>
        <p:nvSpPr>
          <p:cNvPr id="322" name="Google Shape;322;p18"/>
          <p:cNvSpPr txBox="1"/>
          <p:nvPr/>
        </p:nvSpPr>
        <p:spPr>
          <a:xfrm>
            <a:off x="427830" y="974498"/>
            <a:ext cx="8411369"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Total</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Lines of Nodes points </a:t>
            </a:r>
            <a:r>
              <a:rPr lang="en-US" sz="2000" b="1" i="0" u="none" strike="noStrike" cap="none">
                <a:solidFill>
                  <a:srgbClr val="002060"/>
                </a:solidFill>
                <a:latin typeface="Arial"/>
                <a:ea typeface="Arial"/>
                <a:cs typeface="Arial"/>
                <a:sym typeface="Arial"/>
              </a:rPr>
              <a:t>within 1 deg </a:t>
            </a:r>
            <a:r>
              <a:rPr lang="en-US" sz="2000" b="0" i="0" u="none" strike="noStrike" cap="none">
                <a:solidFill>
                  <a:srgbClr val="002060"/>
                </a:solidFill>
                <a:latin typeface="Arial"/>
                <a:ea typeface="Arial"/>
                <a:cs typeface="Arial"/>
                <a:sym typeface="Arial"/>
              </a:rPr>
              <a:t>toward Sun (2x/yr)</a:t>
            </a:r>
            <a:endParaRPr/>
          </a:p>
          <a:p>
            <a:pPr marL="457200" marR="0" lvl="1" indent="0" algn="l" rtl="0">
              <a:spcBef>
                <a:spcPts val="0"/>
              </a:spcBef>
              <a:spcAft>
                <a:spcPts val="0"/>
              </a:spcAft>
              <a:buNone/>
            </a:pPr>
            <a:r>
              <a:rPr lang="en-US" sz="2000" b="1" i="0" u="none" strike="noStrike" cap="none">
                <a:solidFill>
                  <a:srgbClr val="002060"/>
                </a:solidFill>
                <a:latin typeface="Arial"/>
                <a:ea typeface="Arial"/>
                <a:cs typeface="Arial"/>
                <a:sym typeface="Arial"/>
              </a:rPr>
              <a:t>Moon at perigee </a:t>
            </a:r>
            <a:r>
              <a:rPr lang="en-US" sz="2000" b="0" i="0" u="none" strike="noStrike" cap="none">
                <a:solidFill>
                  <a:srgbClr val="002060"/>
                </a:solidFill>
                <a:latin typeface="Arial"/>
                <a:ea typeface="Arial"/>
                <a:cs typeface="Arial"/>
                <a:sym typeface="Arial"/>
              </a:rPr>
              <a:t>(closest approach) (1x/month)</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Max 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1-150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Annular</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Lines of Nodes points </a:t>
            </a:r>
            <a:r>
              <a:rPr lang="en-US" sz="2000" b="1" i="0" u="none" strike="noStrike" cap="none">
                <a:solidFill>
                  <a:srgbClr val="002060"/>
                </a:solidFill>
                <a:latin typeface="Arial"/>
                <a:ea typeface="Arial"/>
                <a:cs typeface="Arial"/>
                <a:sym typeface="Arial"/>
              </a:rPr>
              <a:t>within 1 deg</a:t>
            </a:r>
            <a:r>
              <a:rPr lang="en-US" sz="2000" b="0" i="0" u="none" strike="noStrike" cap="none">
                <a:solidFill>
                  <a:srgbClr val="002060"/>
                </a:solidFill>
                <a:latin typeface="Arial"/>
                <a:ea typeface="Arial"/>
                <a:cs typeface="Arial"/>
                <a:sym typeface="Arial"/>
              </a:rPr>
              <a:t> toward Sun (2x/yr)</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Moon not at perigee (closest approach) (most of month)</a:t>
            </a:r>
            <a:endParaRPr sz="2000" b="0" i="1" u="none" strike="noStrike" cap="none">
              <a:solidFill>
                <a:srgbClr val="C00000"/>
              </a:solidFill>
              <a:latin typeface="Arial"/>
              <a:ea typeface="Arial"/>
              <a:cs typeface="Arial"/>
              <a:sym typeface="Arial"/>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Max 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1-150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Partial</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 of Nodes points </a:t>
            </a:r>
            <a:r>
              <a:rPr lang="en-US" sz="2000" b="1" i="0" u="none" strike="noStrike" cap="none">
                <a:solidFill>
                  <a:srgbClr val="002060"/>
                </a:solidFill>
                <a:latin typeface="Arial"/>
                <a:ea typeface="Arial"/>
                <a:cs typeface="Arial"/>
                <a:sym typeface="Arial"/>
              </a:rPr>
              <a:t>within 1.25 deg </a:t>
            </a:r>
            <a:r>
              <a:rPr lang="en-US" sz="2000" b="0" i="0" u="none" strike="noStrike" cap="none">
                <a:solidFill>
                  <a:srgbClr val="002060"/>
                </a:solidFill>
                <a:latin typeface="Arial"/>
                <a:ea typeface="Arial"/>
                <a:cs typeface="Arial"/>
                <a:sym typeface="Arial"/>
              </a:rPr>
              <a:t>toward Sun (2x/yr)</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4,000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Lunar</a:t>
            </a:r>
            <a:r>
              <a:rPr lang="en-US" sz="2000" b="1">
                <a:solidFill>
                  <a:srgbClr val="002060"/>
                </a:solidFill>
                <a:latin typeface="Arial"/>
                <a:ea typeface="Arial"/>
                <a:cs typeface="Arial"/>
                <a:sym typeface="Arial"/>
              </a:rPr>
              <a:t> Eclipse (in general)</a:t>
            </a:r>
            <a:endParaRPr/>
          </a:p>
          <a:p>
            <a:pPr marL="457200" marR="0" lvl="1" indent="0" algn="l" rtl="0">
              <a:spcBef>
                <a:spcPts val="0"/>
              </a:spcBef>
              <a:spcAft>
                <a:spcPts val="0"/>
              </a:spcAft>
              <a:buNone/>
            </a:pPr>
            <a:r>
              <a:rPr lang="en-US" sz="2000" b="1" i="0" u="none" strike="noStrike" cap="none">
                <a:solidFill>
                  <a:srgbClr val="002060"/>
                </a:solidFill>
                <a:latin typeface="Arial"/>
                <a:ea typeface="Arial"/>
                <a:cs typeface="Arial"/>
                <a:sym typeface="Arial"/>
              </a:rPr>
              <a:t>Full Moon </a:t>
            </a:r>
            <a:r>
              <a:rPr lang="en-US" sz="2000" b="0" i="0" u="none" strike="noStrike" cap="none">
                <a:solidFill>
                  <a:srgbClr val="002060"/>
                </a:solidFill>
                <a:latin typeface="Arial"/>
                <a:ea typeface="Arial"/>
                <a:cs typeface="Arial"/>
                <a:sym typeface="Arial"/>
              </a:rPr>
              <a:t>(1x/month)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 of Nodes points </a:t>
            </a:r>
            <a:r>
              <a:rPr lang="en-US" sz="2000" b="1" i="0" u="none" strike="noStrike" cap="none">
                <a:solidFill>
                  <a:srgbClr val="002060"/>
                </a:solidFill>
                <a:latin typeface="Arial"/>
                <a:ea typeface="Arial"/>
                <a:cs typeface="Arial"/>
                <a:sym typeface="Arial"/>
              </a:rPr>
              <a:t>within 1.25 deg </a:t>
            </a:r>
            <a:r>
              <a:rPr lang="en-US" sz="2000" b="0" i="0" u="none" strike="noStrike" cap="none">
                <a:solidFill>
                  <a:srgbClr val="002060"/>
                </a:solidFill>
                <a:latin typeface="Arial"/>
                <a:ea typeface="Arial"/>
                <a:cs typeface="Arial"/>
                <a:sym typeface="Arial"/>
              </a:rPr>
              <a:t>of Sun</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whole night </a:t>
            </a:r>
            <a:r>
              <a:rPr lang="en-US" sz="2000" b="1" i="1" u="none" strike="noStrike" cap="none">
                <a:solidFill>
                  <a:srgbClr val="C00000"/>
                </a:solidFill>
                <a:latin typeface="Arial"/>
                <a:ea typeface="Arial"/>
                <a:cs typeface="Arial"/>
                <a:sym typeface="Arial"/>
              </a:rPr>
              <a:t>half of Earth!</a:t>
            </a:r>
            <a:endParaRPr/>
          </a:p>
        </p:txBody>
      </p:sp>
      <p:pic>
        <p:nvPicPr>
          <p:cNvPr id="323" name="Google Shape;323;p18"/>
          <p:cNvPicPr preferRelativeResize="0"/>
          <p:nvPr/>
        </p:nvPicPr>
        <p:blipFill rotWithShape="1">
          <a:blip r:embed="rId3">
            <a:alphaModFix/>
          </a:blip>
          <a:srcRect/>
          <a:stretch/>
        </p:blipFill>
        <p:spPr>
          <a:xfrm>
            <a:off x="7778673" y="1005852"/>
            <a:ext cx="977590" cy="765947"/>
          </a:xfrm>
          <a:prstGeom prst="rect">
            <a:avLst/>
          </a:prstGeom>
          <a:noFill/>
          <a:ln>
            <a:noFill/>
          </a:ln>
        </p:spPr>
      </p:pic>
      <p:pic>
        <p:nvPicPr>
          <p:cNvPr id="324" name="Google Shape;324;p18"/>
          <p:cNvPicPr preferRelativeResize="0"/>
          <p:nvPr/>
        </p:nvPicPr>
        <p:blipFill rotWithShape="1">
          <a:blip r:embed="rId4">
            <a:alphaModFix/>
          </a:blip>
          <a:srcRect/>
          <a:stretch/>
        </p:blipFill>
        <p:spPr>
          <a:xfrm>
            <a:off x="7235708" y="2286000"/>
            <a:ext cx="902477" cy="808595"/>
          </a:xfrm>
          <a:prstGeom prst="rect">
            <a:avLst/>
          </a:prstGeom>
          <a:noFill/>
          <a:ln>
            <a:noFill/>
          </a:ln>
        </p:spPr>
      </p:pic>
      <p:pic>
        <p:nvPicPr>
          <p:cNvPr id="325" name="Google Shape;325;p18"/>
          <p:cNvPicPr preferRelativeResize="0"/>
          <p:nvPr/>
        </p:nvPicPr>
        <p:blipFill rotWithShape="1">
          <a:blip r:embed="rId5">
            <a:alphaModFix/>
          </a:blip>
          <a:srcRect/>
          <a:stretch/>
        </p:blipFill>
        <p:spPr>
          <a:xfrm>
            <a:off x="7300890" y="3956049"/>
            <a:ext cx="980433" cy="754238"/>
          </a:xfrm>
          <a:prstGeom prst="rect">
            <a:avLst/>
          </a:prstGeom>
          <a:noFill/>
          <a:ln>
            <a:noFill/>
          </a:ln>
        </p:spPr>
      </p:pic>
      <p:pic>
        <p:nvPicPr>
          <p:cNvPr id="326" name="Google Shape;326;p18"/>
          <p:cNvPicPr preferRelativeResize="0"/>
          <p:nvPr/>
        </p:nvPicPr>
        <p:blipFill rotWithShape="1">
          <a:blip r:embed="rId6">
            <a:alphaModFix/>
          </a:blip>
          <a:srcRect/>
          <a:stretch/>
        </p:blipFill>
        <p:spPr>
          <a:xfrm>
            <a:off x="6789186" y="5278845"/>
            <a:ext cx="1478282" cy="1231409"/>
          </a:xfrm>
          <a:prstGeom prst="rect">
            <a:avLst/>
          </a:prstGeom>
          <a:noFill/>
          <a:ln>
            <a:noFill/>
          </a:ln>
        </p:spPr>
      </p:pic>
      <p:sp>
        <p:nvSpPr>
          <p:cNvPr id="327" name="Google Shape;327;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From Earth: Probability of Solar Eclipse (near Perigee)</a:t>
            </a:r>
            <a:endParaRPr/>
          </a:p>
        </p:txBody>
      </p:sp>
      <p:sp>
        <p:nvSpPr>
          <p:cNvPr id="333" name="Google Shape;333;p19"/>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34" name="Google Shape;334;p19"/>
          <p:cNvCxnSpPr>
            <a:endCxn id="33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35" name="Google Shape;335;p19"/>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36" name="Google Shape;336;p19"/>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37" name="Google Shape;337;p19"/>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38" name="Google Shape;338;p19"/>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p19"/>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40" name="Google Shape;340;p19"/>
          <p:cNvCxnSpPr/>
          <p:nvPr/>
        </p:nvCxnSpPr>
        <p:spPr>
          <a:xfrm rot="10800000" flipH="1">
            <a:off x="385047" y="436675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41" name="Google Shape;341;p19"/>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2" name="Google Shape;342;p19"/>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3" name="Google Shape;343;p19"/>
          <p:cNvCxnSpPr/>
          <p:nvPr/>
        </p:nvCxnSpPr>
        <p:spPr>
          <a:xfrm>
            <a:off x="5350299" y="4022930"/>
            <a:ext cx="0" cy="362010"/>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44" name="Google Shape;344;p19"/>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sp>
        <p:nvSpPr>
          <p:cNvPr id="345" name="Google Shape;345;p19"/>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46" name="Google Shape;346;p19"/>
          <p:cNvSpPr txBox="1"/>
          <p:nvPr/>
        </p:nvSpPr>
        <p:spPr>
          <a:xfrm>
            <a:off x="206740" y="5195572"/>
            <a:ext cx="847847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The Moon’s center must pass within 0.015 deg of Sun’s center to cover Sun –  1/1000 chance (per new moon in eclipse season, maybe 2 new moons/season).</a:t>
            </a:r>
            <a:endParaRPr/>
          </a:p>
          <a:p>
            <a:pPr marL="0" marR="0" lvl="0" indent="0" algn="l" rtl="0">
              <a:spcBef>
                <a:spcPts val="0"/>
              </a:spcBef>
              <a:spcAft>
                <a:spcPts val="0"/>
              </a:spcAft>
              <a:buNone/>
            </a:pPr>
            <a:r>
              <a:rPr lang="en-US" sz="1800" i="1">
                <a:solidFill>
                  <a:srgbClr val="C00000"/>
                </a:solidFill>
                <a:latin typeface="Arial"/>
                <a:ea typeface="Arial"/>
                <a:cs typeface="Arial"/>
                <a:sym typeface="Arial"/>
              </a:rPr>
              <a:t>BUT, that is for a </a:t>
            </a:r>
            <a:r>
              <a:rPr lang="en-US" sz="1800" b="1" i="1">
                <a:solidFill>
                  <a:srgbClr val="C00000"/>
                </a:solidFill>
                <a:latin typeface="Arial"/>
                <a:ea typeface="Arial"/>
                <a:cs typeface="Arial"/>
                <a:sym typeface="Arial"/>
              </a:rPr>
              <a:t>particular spot on Earth</a:t>
            </a:r>
            <a:r>
              <a:rPr lang="en-US" sz="1800" i="1">
                <a:solidFill>
                  <a:srgbClr val="C00000"/>
                </a:solidFill>
                <a:latin typeface="Arial"/>
                <a:ea typeface="Arial"/>
                <a:cs typeface="Arial"/>
                <a:sym typeface="Arial"/>
              </a:rPr>
              <a:t>.  The chance for an eclipse ANYWHERE on Earth is higher!  -- due to </a:t>
            </a:r>
            <a:r>
              <a:rPr lang="en-US" sz="1800" b="1" i="1">
                <a:solidFill>
                  <a:srgbClr val="C00000"/>
                </a:solidFill>
                <a:latin typeface="Arial"/>
                <a:ea typeface="Arial"/>
                <a:cs typeface="Arial"/>
                <a:sym typeface="Arial"/>
              </a:rPr>
              <a:t>PARALLAX</a:t>
            </a:r>
            <a:endParaRPr sz="1800" i="1">
              <a:solidFill>
                <a:srgbClr val="C00000"/>
              </a:solidFill>
              <a:latin typeface="Arial"/>
              <a:ea typeface="Arial"/>
              <a:cs typeface="Arial"/>
              <a:sym typeface="Arial"/>
            </a:endParaRPr>
          </a:p>
        </p:txBody>
      </p:sp>
      <p:sp>
        <p:nvSpPr>
          <p:cNvPr id="347" name="Google Shape;347;p19"/>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48" name="Google Shape;348;p19"/>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49" name="Google Shape;349;p19"/>
          <p:cNvSpPr/>
          <p:nvPr/>
        </p:nvSpPr>
        <p:spPr>
          <a:xfrm>
            <a:off x="4433903" y="3998905"/>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9"/>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9"/>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9"/>
          <p:cNvSpPr txBox="1"/>
          <p:nvPr/>
        </p:nvSpPr>
        <p:spPr>
          <a:xfrm>
            <a:off x="4857495" y="3584309"/>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353" name="Google Shape;353;p19"/>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19"/>
          <p:cNvSpPr txBox="1"/>
          <p:nvPr/>
        </p:nvSpPr>
        <p:spPr>
          <a:xfrm>
            <a:off x="4885829" y="2983532"/>
            <a:ext cx="13941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No eclipse</a:t>
            </a:r>
            <a:endParaRPr/>
          </a:p>
        </p:txBody>
      </p:sp>
      <p:cxnSp>
        <p:nvCxnSpPr>
          <p:cNvPr id="355" name="Google Shape;355;p19"/>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56" name="Google Shape;356;p19"/>
          <p:cNvSpPr txBox="1"/>
          <p:nvPr/>
        </p:nvSpPr>
        <p:spPr>
          <a:xfrm>
            <a:off x="416684" y="2041119"/>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13x faster -- 33 arcmin/hour!</a:t>
            </a:r>
            <a:endParaRPr/>
          </a:p>
        </p:txBody>
      </p:sp>
      <p:cxnSp>
        <p:nvCxnSpPr>
          <p:cNvPr id="357" name="Google Shape;357;p19"/>
          <p:cNvCxnSpPr/>
          <p:nvPr/>
        </p:nvCxnSpPr>
        <p:spPr>
          <a:xfrm rot="10800000" flipH="1">
            <a:off x="368156" y="400388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358" name="Google Shape;35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a:stretch/>
        </p:blipFill>
        <p:spPr>
          <a:xfrm>
            <a:off x="2922814" y="914400"/>
            <a:ext cx="1219618" cy="126906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88900" y="2030413"/>
            <a:ext cx="8964613" cy="2797175"/>
          </a:xfrm>
          <a:prstGeom prst="rect">
            <a:avLst/>
          </a:prstGeom>
          <a:noFill/>
          <a:ln>
            <a:noFill/>
          </a:ln>
        </p:spPr>
      </p:pic>
      <p:sp>
        <p:nvSpPr>
          <p:cNvPr id="108" name="Google Shape;108;p2"/>
          <p:cNvSpPr txBox="1">
            <a:spLocks noGrp="1"/>
          </p:cNvSpPr>
          <p:nvPr>
            <p:ph type="title"/>
          </p:nvPr>
        </p:nvSpPr>
        <p:spPr>
          <a:xfrm>
            <a:off x="3568926" y="-145023"/>
            <a:ext cx="2743200" cy="701675"/>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b="1">
                <a:solidFill>
                  <a:srgbClr val="FF0000"/>
                </a:solidFill>
              </a:rPr>
              <a:t>Eclipses:</a:t>
            </a:r>
            <a:endParaRPr/>
          </a:p>
        </p:txBody>
      </p:sp>
      <p:sp>
        <p:nvSpPr>
          <p:cNvPr id="109" name="Google Shape;109;p2"/>
          <p:cNvSpPr/>
          <p:nvPr/>
        </p:nvSpPr>
        <p:spPr>
          <a:xfrm>
            <a:off x="785971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10" name="Google Shape;110;p2"/>
          <p:cNvSpPr txBox="1"/>
          <p:nvPr/>
        </p:nvSpPr>
        <p:spPr>
          <a:xfrm>
            <a:off x="228600" y="131995"/>
            <a:ext cx="2667000" cy="181806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SOLAR: Earth goes into Moon's shadow</a:t>
            </a:r>
            <a:endParaRPr/>
          </a:p>
        </p:txBody>
      </p:sp>
      <p:sp>
        <p:nvSpPr>
          <p:cNvPr id="111" name="Google Shape;111;p2"/>
          <p:cNvSpPr txBox="1"/>
          <p:nvPr/>
        </p:nvSpPr>
        <p:spPr>
          <a:xfrm>
            <a:off x="762000" y="5029200"/>
            <a:ext cx="7162800" cy="1747838"/>
          </a:xfrm>
          <a:prstGeom prst="rect">
            <a:avLst/>
          </a:prstGeom>
          <a:solidFill>
            <a:srgbClr val="C1FEE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CC3300"/>
                </a:solidFill>
                <a:latin typeface="Arial"/>
                <a:ea typeface="Arial"/>
                <a:cs typeface="Arial"/>
                <a:sym typeface="Arial"/>
              </a:rPr>
              <a:t>only happens at New Moon</a:t>
            </a:r>
            <a:endParaRPr/>
          </a:p>
          <a:p>
            <a:pPr marL="0" marR="0" lvl="0" indent="0" algn="l" rtl="0">
              <a:lnSpc>
                <a:spcPct val="100000"/>
              </a:lnSpc>
              <a:spcBef>
                <a:spcPts val="150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333399"/>
                </a:solidFill>
                <a:latin typeface="Arial"/>
                <a:ea typeface="Arial"/>
                <a:cs typeface="Arial"/>
                <a:sym typeface="Arial"/>
              </a:rPr>
              <a:t>lasts only a few minutes</a:t>
            </a:r>
            <a:r>
              <a:rPr lang="en-US" sz="2400" b="1">
                <a:solidFill>
                  <a:srgbClr val="000000"/>
                </a:solidFill>
                <a:latin typeface="Arial"/>
                <a:ea typeface="Arial"/>
                <a:cs typeface="Arial"/>
                <a:sym typeface="Arial"/>
              </a:rPr>
              <a:t> – Moon's shadow is much smaller than Earth</a:t>
            </a:r>
            <a:endParaRPr/>
          </a:p>
        </p:txBody>
      </p:sp>
      <p:sp>
        <p:nvSpPr>
          <p:cNvPr id="112" name="Google Shape;112;p2"/>
          <p:cNvSpPr txBox="1"/>
          <p:nvPr/>
        </p:nvSpPr>
        <p:spPr>
          <a:xfrm>
            <a:off x="244928" y="3888431"/>
            <a:ext cx="3184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SOLAR – New Moon</a:t>
            </a:r>
            <a:endParaRPr/>
          </a:p>
        </p:txBody>
      </p:sp>
      <p:sp>
        <p:nvSpPr>
          <p:cNvPr id="113" name="Google Shape;113;p2"/>
          <p:cNvSpPr txBox="1"/>
          <p:nvPr/>
        </p:nvSpPr>
        <p:spPr>
          <a:xfrm>
            <a:off x="4587535" y="3888432"/>
            <a:ext cx="30006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LUNAR – Full Moon</a:t>
            </a:r>
            <a:endParaRPr/>
          </a:p>
        </p:txBody>
      </p:sp>
      <p:sp>
        <p:nvSpPr>
          <p:cNvPr id="114" name="Google Shape;114;p2"/>
          <p:cNvSpPr txBox="1"/>
          <p:nvPr/>
        </p:nvSpPr>
        <p:spPr>
          <a:xfrm>
            <a:off x="6312126" y="205814"/>
            <a:ext cx="2222274" cy="181588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LUNAR: Moon goes into Earth’s shadow</a:t>
            </a:r>
            <a:endParaRPr sz="1800" b="1">
              <a:solidFill>
                <a:schemeClr val="dk1"/>
              </a:solidFill>
              <a:latin typeface="Arial"/>
              <a:ea typeface="Arial"/>
              <a:cs typeface="Arial"/>
              <a:sym typeface="Arial"/>
            </a:endParaRPr>
          </a:p>
        </p:txBody>
      </p:sp>
      <p:pic>
        <p:nvPicPr>
          <p:cNvPr id="115" name="Google Shape;115;p2"/>
          <p:cNvPicPr preferRelativeResize="0"/>
          <p:nvPr/>
        </p:nvPicPr>
        <p:blipFill rotWithShape="1">
          <a:blip r:embed="rId5">
            <a:alphaModFix/>
          </a:blip>
          <a:srcRect/>
          <a:stretch/>
        </p:blipFill>
        <p:spPr>
          <a:xfrm>
            <a:off x="4817938" y="1028006"/>
            <a:ext cx="1269898" cy="1057825"/>
          </a:xfrm>
          <a:prstGeom prst="rect">
            <a:avLst/>
          </a:prstGeom>
          <a:noFill/>
          <a:ln>
            <a:noFill/>
          </a:ln>
        </p:spPr>
      </p:pic>
      <p:sp>
        <p:nvSpPr>
          <p:cNvPr id="116" name="Google Shape;116;p2"/>
          <p:cNvSpPr txBox="1"/>
          <p:nvPr/>
        </p:nvSpPr>
        <p:spPr>
          <a:xfrm>
            <a:off x="2655900" y="6457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0"/>
          <p:cNvSpPr txBox="1"/>
          <p:nvPr/>
        </p:nvSpPr>
        <p:spPr>
          <a:xfrm>
            <a:off x="419100" y="4720166"/>
            <a:ext cx="3581399" cy="1938992"/>
          </a:xfrm>
          <a:prstGeom prst="rect">
            <a:avLst/>
          </a:prstGeom>
          <a:solidFill>
            <a:srgbClr val="ECD9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Moon’s position compared to Sun (far away) changes by 2 degrees over diameter of Earth!</a:t>
            </a:r>
            <a:r>
              <a:rPr lang="en-US" sz="2000">
                <a:solidFill>
                  <a:srgbClr val="0070C0"/>
                </a:solidFill>
                <a:latin typeface="Arial"/>
                <a:ea typeface="Arial"/>
                <a:cs typeface="Arial"/>
                <a:sym typeface="Arial"/>
              </a:rPr>
              <a:t> </a:t>
            </a:r>
            <a:endParaRPr/>
          </a:p>
        </p:txBody>
      </p:sp>
      <p:sp>
        <p:nvSpPr>
          <p:cNvPr id="364" name="Google Shape;364;p20"/>
          <p:cNvSpPr txBox="1">
            <a:spLocks noGrp="1"/>
          </p:cNvSpPr>
          <p:nvPr>
            <p:ph type="title"/>
          </p:nvPr>
        </p:nvSpPr>
        <p:spPr>
          <a:xfrm>
            <a:off x="457201" y="128588"/>
            <a:ext cx="81534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Parallax of Moon on Earth</a:t>
            </a:r>
            <a:endParaRPr/>
          </a:p>
        </p:txBody>
      </p:sp>
      <p:pic>
        <p:nvPicPr>
          <p:cNvPr id="365" name="Google Shape;365;p20"/>
          <p:cNvPicPr preferRelativeResize="0"/>
          <p:nvPr/>
        </p:nvPicPr>
        <p:blipFill rotWithShape="1">
          <a:blip r:embed="rId3">
            <a:alphaModFix/>
          </a:blip>
          <a:srcRect/>
          <a:stretch/>
        </p:blipFill>
        <p:spPr>
          <a:xfrm>
            <a:off x="6019800" y="2362200"/>
            <a:ext cx="3089564" cy="3089564"/>
          </a:xfrm>
          <a:prstGeom prst="rect">
            <a:avLst/>
          </a:prstGeom>
          <a:noFill/>
          <a:ln>
            <a:noFill/>
          </a:ln>
        </p:spPr>
      </p:pic>
      <p:pic>
        <p:nvPicPr>
          <p:cNvPr id="366" name="Google Shape;366;p20"/>
          <p:cNvPicPr preferRelativeResize="0"/>
          <p:nvPr/>
        </p:nvPicPr>
        <p:blipFill rotWithShape="1">
          <a:blip r:embed="rId4">
            <a:alphaModFix/>
          </a:blip>
          <a:srcRect/>
          <a:stretch/>
        </p:blipFill>
        <p:spPr>
          <a:xfrm>
            <a:off x="228600" y="3449782"/>
            <a:ext cx="1120224" cy="914400"/>
          </a:xfrm>
          <a:prstGeom prst="rect">
            <a:avLst/>
          </a:prstGeom>
          <a:noFill/>
          <a:ln>
            <a:noFill/>
          </a:ln>
        </p:spPr>
      </p:pic>
      <p:pic>
        <p:nvPicPr>
          <p:cNvPr id="367" name="Google Shape;367;p20"/>
          <p:cNvPicPr preferRelativeResize="0"/>
          <p:nvPr/>
        </p:nvPicPr>
        <p:blipFill rotWithShape="1">
          <a:blip r:embed="rId5">
            <a:alphaModFix/>
          </a:blip>
          <a:srcRect/>
          <a:stretch/>
        </p:blipFill>
        <p:spPr>
          <a:xfrm>
            <a:off x="7399010" y="1700603"/>
            <a:ext cx="331143" cy="661597"/>
          </a:xfrm>
          <a:prstGeom prst="rect">
            <a:avLst/>
          </a:prstGeom>
          <a:noFill/>
          <a:ln>
            <a:noFill/>
          </a:ln>
        </p:spPr>
      </p:pic>
      <p:pic>
        <p:nvPicPr>
          <p:cNvPr id="368" name="Google Shape;368;p20"/>
          <p:cNvPicPr preferRelativeResize="0"/>
          <p:nvPr/>
        </p:nvPicPr>
        <p:blipFill rotWithShape="1">
          <a:blip r:embed="rId5">
            <a:alphaModFix/>
          </a:blip>
          <a:srcRect/>
          <a:stretch/>
        </p:blipFill>
        <p:spPr>
          <a:xfrm rot="10800000">
            <a:off x="7399009" y="5451764"/>
            <a:ext cx="331143" cy="661597"/>
          </a:xfrm>
          <a:prstGeom prst="rect">
            <a:avLst/>
          </a:prstGeom>
          <a:noFill/>
          <a:ln>
            <a:noFill/>
          </a:ln>
        </p:spPr>
      </p:pic>
      <p:cxnSp>
        <p:nvCxnSpPr>
          <p:cNvPr id="369" name="Google Shape;369;p20"/>
          <p:cNvCxnSpPr/>
          <p:nvPr/>
        </p:nvCxnSpPr>
        <p:spPr>
          <a:xfrm flipH="1">
            <a:off x="1219200" y="1905000"/>
            <a:ext cx="6179808" cy="1984664"/>
          </a:xfrm>
          <a:prstGeom prst="straightConnector1">
            <a:avLst/>
          </a:prstGeom>
          <a:solidFill>
            <a:srgbClr val="00B8FF"/>
          </a:solidFill>
          <a:ln w="28575" cap="flat" cmpd="sng">
            <a:solidFill>
              <a:schemeClr val="dk1"/>
            </a:solidFill>
            <a:prstDash val="dash"/>
            <a:round/>
            <a:headEnd type="none" w="sm" len="sm"/>
            <a:tailEnd type="none" w="sm" len="sm"/>
          </a:ln>
        </p:spPr>
      </p:cxnSp>
      <p:cxnSp>
        <p:nvCxnSpPr>
          <p:cNvPr id="370" name="Google Shape;370;p20"/>
          <p:cNvCxnSpPr/>
          <p:nvPr/>
        </p:nvCxnSpPr>
        <p:spPr>
          <a:xfrm rot="10800000">
            <a:off x="1219200" y="3924300"/>
            <a:ext cx="6179808" cy="2095500"/>
          </a:xfrm>
          <a:prstGeom prst="straightConnector1">
            <a:avLst/>
          </a:prstGeom>
          <a:solidFill>
            <a:srgbClr val="00B8FF"/>
          </a:solidFill>
          <a:ln w="28575" cap="flat" cmpd="sng">
            <a:solidFill>
              <a:schemeClr val="dk1"/>
            </a:solidFill>
            <a:prstDash val="dash"/>
            <a:round/>
            <a:headEnd type="none" w="sm" len="sm"/>
            <a:tailEnd type="none" w="sm" len="sm"/>
          </a:ln>
        </p:spPr>
      </p:cxnSp>
      <p:sp>
        <p:nvSpPr>
          <p:cNvPr id="371" name="Google Shape;371;p20"/>
          <p:cNvSpPr txBox="1"/>
          <p:nvPr/>
        </p:nvSpPr>
        <p:spPr>
          <a:xfrm>
            <a:off x="2209800" y="3704998"/>
            <a:ext cx="1600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 deg</a:t>
            </a:r>
            <a:endParaRPr sz="2000" b="1">
              <a:solidFill>
                <a:schemeClr val="dk1"/>
              </a:solidFill>
              <a:latin typeface="Arial"/>
              <a:ea typeface="Arial"/>
              <a:cs typeface="Arial"/>
              <a:sym typeface="Arial"/>
            </a:endParaRPr>
          </a:p>
        </p:txBody>
      </p:sp>
      <p:sp>
        <p:nvSpPr>
          <p:cNvPr id="372" name="Google Shape;372;p20"/>
          <p:cNvSpPr/>
          <p:nvPr/>
        </p:nvSpPr>
        <p:spPr>
          <a:xfrm rot="2093897">
            <a:off x="1592297" y="3567825"/>
            <a:ext cx="661905" cy="792991"/>
          </a:xfrm>
          <a:prstGeom prst="arc">
            <a:avLst>
              <a:gd name="adj1" fmla="val 162000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p20"/>
          <p:cNvSpPr txBox="1"/>
          <p:nvPr/>
        </p:nvSpPr>
        <p:spPr>
          <a:xfrm>
            <a:off x="3341358" y="2031401"/>
            <a:ext cx="27051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7030A0"/>
                </a:solidFill>
                <a:latin typeface="Arial"/>
                <a:ea typeface="Arial"/>
                <a:cs typeface="Arial"/>
                <a:sym typeface="Arial"/>
              </a:rPr>
              <a:t>Not to scale!</a:t>
            </a:r>
            <a:endParaRPr/>
          </a:p>
        </p:txBody>
      </p:sp>
      <p:sp>
        <p:nvSpPr>
          <p:cNvPr id="374" name="Google Shape;374;p20"/>
          <p:cNvSpPr txBox="1"/>
          <p:nvPr/>
        </p:nvSpPr>
        <p:spPr>
          <a:xfrm>
            <a:off x="474134" y="1134539"/>
            <a:ext cx="196433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2 deg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width of 2 thumbnails at arm’s length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4 lunar or solar widths</a:t>
            </a:r>
            <a:endParaRPr/>
          </a:p>
        </p:txBody>
      </p:sp>
      <p:sp>
        <p:nvSpPr>
          <p:cNvPr id="375" name="Google Shape;375;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From Earth: Probability of Solar Eclipse (near Perigee)</a:t>
            </a:r>
            <a:endParaRPr/>
          </a:p>
        </p:txBody>
      </p:sp>
      <p:sp>
        <p:nvSpPr>
          <p:cNvPr id="381" name="Google Shape;381;p21"/>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82" name="Google Shape;382;p21"/>
          <p:cNvCxnSpPr>
            <a:endCxn id="381"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83" name="Google Shape;383;p21"/>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84" name="Google Shape;384;p21"/>
          <p:cNvCxnSpPr/>
          <p:nvPr/>
        </p:nvCxnSpPr>
        <p:spPr>
          <a:xfrm>
            <a:off x="8685212" y="2023324"/>
            <a:ext cx="0" cy="2240567"/>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85" name="Google Shape;385;p21"/>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86" name="Google Shape;386;p21"/>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p21"/>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88" name="Google Shape;388;p21"/>
          <p:cNvCxnSpPr/>
          <p:nvPr/>
        </p:nvCxnSpPr>
        <p:spPr>
          <a:xfrm rot="10800000" flipH="1">
            <a:off x="385047" y="5074467"/>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89" name="Google Shape;389;p21"/>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0" name="Google Shape;390;p21"/>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1" name="Google Shape;391;p21"/>
          <p:cNvCxnSpPr/>
          <p:nvPr/>
        </p:nvCxnSpPr>
        <p:spPr>
          <a:xfrm>
            <a:off x="5350299" y="3382993"/>
            <a:ext cx="0" cy="1691474"/>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92" name="Google Shape;392;p21"/>
          <p:cNvSpPr txBox="1"/>
          <p:nvPr/>
        </p:nvSpPr>
        <p:spPr>
          <a:xfrm>
            <a:off x="1922959" y="4653351"/>
            <a:ext cx="50303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 eclipse SOMEWHERE on Earth!</a:t>
            </a:r>
            <a:endParaRPr/>
          </a:p>
        </p:txBody>
      </p:sp>
      <p:sp>
        <p:nvSpPr>
          <p:cNvPr id="393" name="Google Shape;393;p21"/>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94" name="Google Shape;394;p21"/>
          <p:cNvSpPr txBox="1"/>
          <p:nvPr/>
        </p:nvSpPr>
        <p:spPr>
          <a:xfrm>
            <a:off x="264913" y="5173142"/>
            <a:ext cx="8327660"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Arial"/>
                <a:ea typeface="Arial"/>
                <a:cs typeface="Arial"/>
                <a:sym typeface="Arial"/>
              </a:rPr>
              <a:t>So a total (&lt;50% chance) or annular (&gt;50% chance) eclipse should happen about 35% of the time per eclipse season SOMEWHERE on Earth!</a:t>
            </a:r>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52 eclipse 2026-2100 (one every 1.5 yrs) – but mostly ANNULAR</a:t>
            </a:r>
            <a:endParaRPr/>
          </a:p>
          <a:p>
            <a:pPr marL="0" marR="0" lvl="0" indent="0" algn="l" rtl="0">
              <a:spcBef>
                <a:spcPts val="0"/>
              </a:spcBef>
              <a:spcAft>
                <a:spcPts val="0"/>
              </a:spcAft>
              <a:buNone/>
            </a:pPr>
            <a:r>
              <a:rPr lang="en-US" sz="2000" b="1" i="1" u="sng">
                <a:solidFill>
                  <a:srgbClr val="C00000"/>
                </a:solidFill>
                <a:latin typeface="Arial"/>
                <a:ea typeface="Arial"/>
                <a:cs typeface="Arial"/>
                <a:sym typeface="Arial"/>
              </a:rPr>
              <a:t>On </a:t>
            </a:r>
            <a:r>
              <a:rPr lang="en-US" sz="2000" b="1" i="1" u="sng">
                <a:solidFill>
                  <a:srgbClr val="0070C0"/>
                </a:solidFill>
                <a:latin typeface="Arial"/>
                <a:ea typeface="Arial"/>
                <a:cs typeface="Arial"/>
                <a:sym typeface="Arial"/>
              </a:rPr>
              <a:t>average</a:t>
            </a:r>
            <a:r>
              <a:rPr lang="en-US" sz="1800" b="1" i="1">
                <a:solidFill>
                  <a:srgbClr val="C00000"/>
                </a:solidFill>
                <a:latin typeface="Arial"/>
                <a:ea typeface="Arial"/>
                <a:cs typeface="Arial"/>
                <a:sym typeface="Arial"/>
              </a:rPr>
              <a:t>, </a:t>
            </a:r>
            <a:r>
              <a:rPr lang="en-US" sz="1800" b="1" i="1">
                <a:solidFill>
                  <a:srgbClr val="0070C0"/>
                </a:solidFill>
                <a:latin typeface="Arial"/>
                <a:ea typeface="Arial"/>
                <a:cs typeface="Arial"/>
                <a:sym typeface="Arial"/>
              </a:rPr>
              <a:t>1</a:t>
            </a:r>
            <a:r>
              <a:rPr lang="en-US" sz="1800" b="1" i="1">
                <a:solidFill>
                  <a:srgbClr val="C00000"/>
                </a:solidFill>
                <a:latin typeface="Arial"/>
                <a:ea typeface="Arial"/>
                <a:cs typeface="Arial"/>
                <a:sym typeface="Arial"/>
              </a:rPr>
              <a:t> total eclipse </a:t>
            </a:r>
            <a:r>
              <a:rPr lang="en-US" sz="1800" b="1" i="1">
                <a:solidFill>
                  <a:srgbClr val="0070C0"/>
                </a:solidFill>
                <a:latin typeface="Arial"/>
                <a:ea typeface="Arial"/>
                <a:cs typeface="Arial"/>
                <a:sym typeface="Arial"/>
              </a:rPr>
              <a:t>every 360 years </a:t>
            </a:r>
            <a:r>
              <a:rPr lang="en-US" sz="1800" b="1" i="1">
                <a:solidFill>
                  <a:srgbClr val="C00000"/>
                </a:solidFill>
                <a:latin typeface="Arial"/>
                <a:ea typeface="Arial"/>
                <a:cs typeface="Arial"/>
                <a:sym typeface="Arial"/>
              </a:rPr>
              <a:t>for a </a:t>
            </a:r>
            <a:r>
              <a:rPr lang="en-US" sz="1800" b="1" i="1">
                <a:solidFill>
                  <a:srgbClr val="0070C0"/>
                </a:solidFill>
                <a:latin typeface="Arial"/>
                <a:ea typeface="Arial"/>
                <a:cs typeface="Arial"/>
                <a:sym typeface="Arial"/>
              </a:rPr>
              <a:t>given spot</a:t>
            </a:r>
            <a:r>
              <a:rPr lang="en-US" sz="1800" b="1" i="1">
                <a:solidFill>
                  <a:srgbClr val="C00000"/>
                </a:solidFill>
                <a:latin typeface="Arial"/>
                <a:ea typeface="Arial"/>
                <a:cs typeface="Arial"/>
                <a:sym typeface="Arial"/>
              </a:rPr>
              <a:t>.</a:t>
            </a:r>
            <a:endParaRPr/>
          </a:p>
        </p:txBody>
      </p:sp>
      <p:sp>
        <p:nvSpPr>
          <p:cNvPr id="395" name="Google Shape;395;p21"/>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96" name="Google Shape;396;p21"/>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97" name="Google Shape;397;p21"/>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21"/>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99" name="Google Shape;399;p21"/>
          <p:cNvCxnSpPr/>
          <p:nvPr/>
        </p:nvCxnSpPr>
        <p:spPr>
          <a:xfrm rot="10800000" flipH="1">
            <a:off x="348747" y="3323756"/>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400" name="Google Shape;400;p21"/>
          <p:cNvSpPr txBox="1"/>
          <p:nvPr/>
        </p:nvSpPr>
        <p:spPr>
          <a:xfrm>
            <a:off x="4782078" y="3058997"/>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401" name="Google Shape;401;p21"/>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02" name="Google Shape;402;p21"/>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03" name="Google Shape;403;p21"/>
          <p:cNvSpPr txBox="1"/>
          <p:nvPr/>
        </p:nvSpPr>
        <p:spPr>
          <a:xfrm>
            <a:off x="399618" y="1960086"/>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a:t>
            </a:r>
            <a:r>
              <a:rPr lang="en-US" sz="1800" b="1" i="1">
                <a:solidFill>
                  <a:srgbClr val="16165C"/>
                </a:solidFill>
                <a:latin typeface="Arial"/>
                <a:ea typeface="Arial"/>
                <a:cs typeface="Arial"/>
                <a:sym typeface="Arial"/>
              </a:rPr>
              <a:t>13x faster </a:t>
            </a:r>
            <a:r>
              <a:rPr lang="en-US" sz="1800" b="1" i="1">
                <a:solidFill>
                  <a:srgbClr val="7030A0"/>
                </a:solidFill>
                <a:latin typeface="Arial"/>
                <a:ea typeface="Arial"/>
                <a:cs typeface="Arial"/>
                <a:sym typeface="Arial"/>
              </a:rPr>
              <a:t>-- 33 arcmin/hour!</a:t>
            </a:r>
            <a:endParaRPr/>
          </a:p>
        </p:txBody>
      </p:sp>
      <p:cxnSp>
        <p:nvCxnSpPr>
          <p:cNvPr id="404" name="Google Shape;404;p21"/>
          <p:cNvCxnSpPr/>
          <p:nvPr/>
        </p:nvCxnSpPr>
        <p:spPr>
          <a:xfrm>
            <a:off x="7696200" y="3361856"/>
            <a:ext cx="0" cy="832830"/>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05" name="Google Shape;405;p21"/>
          <p:cNvSpPr txBox="1"/>
          <p:nvPr/>
        </p:nvSpPr>
        <p:spPr>
          <a:xfrm>
            <a:off x="6596439" y="3604649"/>
            <a:ext cx="134061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a:t>
            </a:r>
            <a:r>
              <a:rPr lang="en-US" sz="2800" b="1" baseline="30000">
                <a:solidFill>
                  <a:schemeClr val="dk1"/>
                </a:solidFill>
                <a:latin typeface="Arial"/>
                <a:ea typeface="Arial"/>
                <a:cs typeface="Arial"/>
                <a:sym typeface="Arial"/>
              </a:rPr>
              <a:t>∘</a:t>
            </a:r>
            <a:endParaRPr/>
          </a:p>
        </p:txBody>
      </p:sp>
      <p:sp>
        <p:nvSpPr>
          <p:cNvPr id="406" name="Google Shape;40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2"/>
          <p:cNvSpPr txBox="1">
            <a:spLocks noGrp="1"/>
          </p:cNvSpPr>
          <p:nvPr>
            <p:ph type="title"/>
          </p:nvPr>
        </p:nvSpPr>
        <p:spPr>
          <a:xfrm>
            <a:off x="381000" y="128588"/>
            <a:ext cx="8304213"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Predicting Eclipses: HARD</a:t>
            </a:r>
            <a:endParaRPr/>
          </a:p>
        </p:txBody>
      </p:sp>
      <p:sp>
        <p:nvSpPr>
          <p:cNvPr id="412" name="Google Shape;412;p22"/>
          <p:cNvSpPr txBox="1"/>
          <p:nvPr/>
        </p:nvSpPr>
        <p:spPr>
          <a:xfrm>
            <a:off x="533400" y="1066800"/>
            <a:ext cx="8305800" cy="4651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chemeClr val="dk1"/>
                </a:solidFill>
                <a:latin typeface="Arial"/>
                <a:ea typeface="Arial"/>
                <a:cs typeface="Arial"/>
                <a:sym typeface="Arial"/>
              </a:rPr>
              <a:t>Newton’s Theory of Gravity:  </a:t>
            </a:r>
            <a:endParaRPr/>
          </a:p>
          <a:p>
            <a:pPr marL="0" marR="0" lvl="0" indent="0" algn="l" rtl="0">
              <a:lnSpc>
                <a:spcPct val="150000"/>
              </a:lnSpc>
              <a:spcBef>
                <a:spcPts val="0"/>
              </a:spcBef>
              <a:spcAft>
                <a:spcPts val="0"/>
              </a:spcAft>
              <a:buNone/>
            </a:pPr>
            <a:r>
              <a:rPr lang="en-US" sz="2000" b="1">
                <a:solidFill>
                  <a:srgbClr val="0070C0"/>
                </a:solidFill>
                <a:latin typeface="Arial"/>
                <a:ea typeface="Arial"/>
                <a:cs typeface="Arial"/>
                <a:sym typeface="Arial"/>
              </a:rPr>
              <a:t>TWO BODY PROBLEM : </a:t>
            </a:r>
            <a:r>
              <a:rPr lang="en-US" sz="2000" b="1">
                <a:solidFill>
                  <a:schemeClr val="dk1"/>
                </a:solidFill>
                <a:latin typeface="Arial"/>
                <a:ea typeface="Arial"/>
                <a:cs typeface="Arial"/>
                <a:sym typeface="Arial"/>
              </a:rPr>
              <a:t>EASY to calculate orbit.</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Can calculate exact solution with pencil and paper, formulas</a:t>
            </a:r>
            <a:endParaRPr/>
          </a:p>
          <a:p>
            <a:pPr marL="0" marR="0" lvl="0" indent="0" algn="l" rtl="0">
              <a:lnSpc>
                <a:spcPct val="150000"/>
              </a:lnSpc>
              <a:spcBef>
                <a:spcPts val="0"/>
              </a:spcBef>
              <a:spcAft>
                <a:spcPts val="0"/>
              </a:spcAft>
              <a:buNone/>
            </a:pPr>
            <a:r>
              <a:rPr lang="en-US" sz="2000" b="1">
                <a:solidFill>
                  <a:srgbClr val="C00000"/>
                </a:solidFill>
                <a:latin typeface="Arial"/>
                <a:ea typeface="Arial"/>
                <a:cs typeface="Arial"/>
                <a:sym typeface="Arial"/>
              </a:rPr>
              <a:t>THREE (or more) BODY PROBLEM </a:t>
            </a:r>
            <a:r>
              <a:rPr lang="en-US" sz="2000" b="1">
                <a:solidFill>
                  <a:schemeClr val="dk1"/>
                </a:solidFill>
                <a:latin typeface="Arial"/>
                <a:ea typeface="Arial"/>
                <a:cs typeface="Arial"/>
                <a:sym typeface="Arial"/>
              </a:rPr>
              <a:t>: </a:t>
            </a:r>
            <a:r>
              <a:rPr lang="en-US" sz="2000" b="1" i="1" u="sng">
                <a:solidFill>
                  <a:schemeClr val="dk1"/>
                </a:solidFill>
                <a:latin typeface="Arial"/>
                <a:ea typeface="Arial"/>
                <a:cs typeface="Arial"/>
                <a:sym typeface="Arial"/>
              </a:rPr>
              <a:t>HARD</a:t>
            </a:r>
            <a:r>
              <a:rPr lang="en-US" sz="2000" b="1" u="sng">
                <a:solidFill>
                  <a:schemeClr val="dk1"/>
                </a:solidFill>
                <a:latin typeface="Arial"/>
                <a:ea typeface="Arial"/>
                <a:cs typeface="Arial"/>
                <a:sym typeface="Arial"/>
              </a:rPr>
              <a:t> to calculate solution</a:t>
            </a:r>
            <a:endParaRPr sz="2000" b="1">
              <a:solidFill>
                <a:schemeClr val="dk1"/>
              </a:solidFill>
              <a:latin typeface="Arial"/>
              <a:ea typeface="Arial"/>
              <a:cs typeface="Arial"/>
              <a:sym typeface="Arial"/>
            </a:endParaRPr>
          </a:p>
          <a:p>
            <a:pPr marL="457200" marR="0" lvl="1" indent="0" algn="l" rtl="0">
              <a:lnSpc>
                <a:spcPct val="150000"/>
              </a:lnSpc>
              <a:spcBef>
                <a:spcPts val="0"/>
              </a:spcBef>
              <a:spcAft>
                <a:spcPts val="0"/>
              </a:spcAft>
              <a:buNone/>
            </a:pPr>
            <a:r>
              <a:rPr lang="en-US" sz="2000" b="1" i="1" u="none" strike="noStrike" cap="none">
                <a:solidFill>
                  <a:schemeClr val="dk1"/>
                </a:solidFill>
                <a:latin typeface="Arial"/>
                <a:ea typeface="Arial"/>
                <a:cs typeface="Arial"/>
                <a:sym typeface="Arial"/>
              </a:rPr>
              <a:t>Need a computer – calculate solution numerically! </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Sun-Earth-Moon system – 3 bodies, all count!</a:t>
            </a:r>
            <a:endParaRPr/>
          </a:p>
          <a:p>
            <a:pPr marL="800100" marR="0" lvl="1"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Motion is </a:t>
            </a:r>
            <a:r>
              <a:rPr lang="en-US" sz="2000" b="1" i="0" u="sng" strike="noStrike" cap="none">
                <a:solidFill>
                  <a:srgbClr val="C00000"/>
                </a:solidFill>
                <a:latin typeface="Arial"/>
                <a:ea typeface="Arial"/>
                <a:cs typeface="Arial"/>
                <a:sym typeface="Arial"/>
              </a:rPr>
              <a:t>non-repeating</a:t>
            </a:r>
            <a:endParaRPr/>
          </a:p>
          <a:p>
            <a:pPr marL="800100" marR="0" lvl="1"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See 0.8’ </a:t>
            </a:r>
            <a:r>
              <a:rPr lang="en-US" sz="2000" b="1"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endParaRPr sz="2000" b="1" i="0" u="none" strike="noStrike" cap="none">
              <a:solidFill>
                <a:schemeClr val="dk1"/>
              </a:solidFill>
              <a:latin typeface="Arial"/>
              <a:ea typeface="Arial"/>
              <a:cs typeface="Arial"/>
              <a:sym typeface="Arial"/>
            </a:endParaRPr>
          </a:p>
          <a:p>
            <a:pPr marL="800100" marR="0" lvl="1" indent="-215900" algn="l" rtl="0">
              <a:lnSpc>
                <a:spcPct val="150000"/>
              </a:lnSpc>
              <a:spcBef>
                <a:spcPts val="0"/>
              </a:spcBef>
              <a:spcAft>
                <a:spcPts val="0"/>
              </a:spcAft>
              <a:buClr>
                <a:schemeClr val="lt1"/>
              </a:buClr>
              <a:buSzPts val="2000"/>
              <a:buFont typeface="Arial"/>
              <a:buNone/>
            </a:pPr>
            <a:endParaRPr sz="2000" b="1" i="0" u="none" strike="noStrike" cap="none">
              <a:solidFill>
                <a:schemeClr val="dk1"/>
              </a:solidFill>
              <a:latin typeface="Arial"/>
              <a:ea typeface="Arial"/>
              <a:cs typeface="Arial"/>
              <a:sym typeface="Arial"/>
            </a:endParaRPr>
          </a:p>
          <a:p>
            <a:pPr marL="800100" marR="0" lvl="1" indent="-342900" algn="l" rtl="0">
              <a:lnSpc>
                <a:spcPct val="150000"/>
              </a:lnSpc>
              <a:spcBef>
                <a:spcPts val="0"/>
              </a:spcBef>
              <a:spcAft>
                <a:spcPts val="0"/>
              </a:spcAft>
              <a:buClr>
                <a:schemeClr val="dk1"/>
              </a:buClr>
              <a:buSzPts val="2000"/>
              <a:buFont typeface="Arial"/>
              <a:buChar char="-"/>
            </a:pPr>
            <a:r>
              <a:rPr lang="en-US" sz="2000" b="1" i="1" u="none" strike="noStrike" cap="none">
                <a:solidFill>
                  <a:schemeClr val="dk1"/>
                </a:solidFill>
                <a:latin typeface="Arial"/>
                <a:ea typeface="Arial"/>
                <a:cs typeface="Arial"/>
                <a:sym typeface="Arial"/>
              </a:rPr>
              <a:t>To understand the problem, revisit ORBITS</a:t>
            </a:r>
            <a:endParaRPr/>
          </a:p>
        </p:txBody>
      </p:sp>
      <p:sp>
        <p:nvSpPr>
          <p:cNvPr id="413" name="Google Shape;413;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3"/>
          <p:cNvSpPr txBox="1">
            <a:spLocks noGrp="1"/>
          </p:cNvSpPr>
          <p:nvPr>
            <p:ph type="title"/>
          </p:nvPr>
        </p:nvSpPr>
        <p:spPr>
          <a:xfrm>
            <a:off x="457200" y="128588"/>
            <a:ext cx="8228013"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Orbits</a:t>
            </a:r>
            <a:endParaRPr/>
          </a:p>
        </p:txBody>
      </p:sp>
      <p:sp>
        <p:nvSpPr>
          <p:cNvPr id="419" name="Google Shape;419;p23"/>
          <p:cNvSpPr txBox="1"/>
          <p:nvPr/>
        </p:nvSpPr>
        <p:spPr>
          <a:xfrm>
            <a:off x="151414" y="1028700"/>
            <a:ext cx="5257800" cy="1631216"/>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An orbit is COMPLETELY DEFINED by </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of a body at 2 different times, or equivalently</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and VELOCITY (speed + direction) at ONE time</a:t>
            </a:r>
            <a:endParaRPr/>
          </a:p>
        </p:txBody>
      </p:sp>
      <p:pic>
        <p:nvPicPr>
          <p:cNvPr id="420" name="Google Shape;420;p23"/>
          <p:cNvPicPr preferRelativeResize="0"/>
          <p:nvPr/>
        </p:nvPicPr>
        <p:blipFill rotWithShape="1">
          <a:blip r:embed="rId3">
            <a:alphaModFix/>
          </a:blip>
          <a:srcRect/>
          <a:stretch/>
        </p:blipFill>
        <p:spPr>
          <a:xfrm>
            <a:off x="1641271" y="2926616"/>
            <a:ext cx="7519058" cy="3774045"/>
          </a:xfrm>
          <a:prstGeom prst="rect">
            <a:avLst/>
          </a:prstGeom>
          <a:noFill/>
          <a:ln>
            <a:noFill/>
          </a:ln>
        </p:spPr>
      </p:pic>
      <p:sp>
        <p:nvSpPr>
          <p:cNvPr id="421" name="Google Shape;421;p23"/>
          <p:cNvSpPr txBox="1"/>
          <p:nvPr/>
        </p:nvSpPr>
        <p:spPr>
          <a:xfrm>
            <a:off x="3962400" y="5239434"/>
            <a:ext cx="990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Time = t0</a:t>
            </a:r>
            <a:endParaRPr/>
          </a:p>
        </p:txBody>
      </p:sp>
      <p:sp>
        <p:nvSpPr>
          <p:cNvPr id="422" name="Google Shape;422;p23"/>
          <p:cNvSpPr/>
          <p:nvPr/>
        </p:nvSpPr>
        <p:spPr>
          <a:xfrm>
            <a:off x="4571206" y="5562600"/>
            <a:ext cx="229394" cy="228600"/>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23" name="Google Shape;423;p23"/>
          <p:cNvCxnSpPr/>
          <p:nvPr/>
        </p:nvCxnSpPr>
        <p:spPr>
          <a:xfrm>
            <a:off x="1981200" y="3962400"/>
            <a:ext cx="914400" cy="0"/>
          </a:xfrm>
          <a:prstGeom prst="straightConnector1">
            <a:avLst/>
          </a:prstGeom>
          <a:solidFill>
            <a:srgbClr val="00B8FF"/>
          </a:solidFill>
          <a:ln w="9525" cap="flat" cmpd="sng">
            <a:solidFill>
              <a:srgbClr val="A3A3E9"/>
            </a:solidFill>
            <a:prstDash val="solid"/>
            <a:round/>
            <a:headEnd type="none" w="sm" len="sm"/>
            <a:tailEnd type="none" w="sm" len="sm"/>
          </a:ln>
        </p:spPr>
      </p:cxnSp>
      <p:cxnSp>
        <p:nvCxnSpPr>
          <p:cNvPr id="424" name="Google Shape;424;p23"/>
          <p:cNvCxnSpPr/>
          <p:nvPr/>
        </p:nvCxnSpPr>
        <p:spPr>
          <a:xfrm>
            <a:off x="7770813" y="3962400"/>
            <a:ext cx="914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425" name="Google Shape;425;p23"/>
          <p:cNvSpPr txBox="1"/>
          <p:nvPr/>
        </p:nvSpPr>
        <p:spPr>
          <a:xfrm>
            <a:off x="1981200" y="3429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Orbit 1</a:t>
            </a:r>
            <a:endParaRPr/>
          </a:p>
        </p:txBody>
      </p:sp>
      <p:sp>
        <p:nvSpPr>
          <p:cNvPr id="426" name="Google Shape;426;p23"/>
          <p:cNvSpPr txBox="1"/>
          <p:nvPr/>
        </p:nvSpPr>
        <p:spPr>
          <a:xfrm>
            <a:off x="1866900" y="4151206"/>
            <a:ext cx="14859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At t0, has position p1, velocity v1</a:t>
            </a:r>
            <a:endParaRPr/>
          </a:p>
        </p:txBody>
      </p:sp>
      <p:sp>
        <p:nvSpPr>
          <p:cNvPr id="427" name="Google Shape;427;p23"/>
          <p:cNvSpPr/>
          <p:nvPr/>
        </p:nvSpPr>
        <p:spPr>
          <a:xfrm>
            <a:off x="7770813" y="3396343"/>
            <a:ext cx="8771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Orbit 2</a:t>
            </a:r>
            <a:endParaRPr/>
          </a:p>
        </p:txBody>
      </p:sp>
      <p:sp>
        <p:nvSpPr>
          <p:cNvPr id="428" name="Google Shape;428;p23"/>
          <p:cNvSpPr/>
          <p:nvPr/>
        </p:nvSpPr>
        <p:spPr>
          <a:xfrm>
            <a:off x="7543800" y="4159126"/>
            <a:ext cx="147784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At t0, has position p1, velocity v2, where v2&gt;v1</a:t>
            </a:r>
            <a:endParaRPr/>
          </a:p>
        </p:txBody>
      </p:sp>
      <p:cxnSp>
        <p:nvCxnSpPr>
          <p:cNvPr id="429" name="Google Shape;429;p23"/>
          <p:cNvCxnSpPr/>
          <p:nvPr/>
        </p:nvCxnSpPr>
        <p:spPr>
          <a:xfrm>
            <a:off x="4793741" y="5334000"/>
            <a:ext cx="387859" cy="342900"/>
          </a:xfrm>
          <a:prstGeom prst="straightConnector1">
            <a:avLst/>
          </a:prstGeom>
          <a:solidFill>
            <a:srgbClr val="00B8FF"/>
          </a:solidFill>
          <a:ln w="38100" cap="flat" cmpd="sng">
            <a:solidFill>
              <a:srgbClr val="A3A3E9"/>
            </a:solidFill>
            <a:prstDash val="solid"/>
            <a:round/>
            <a:headEnd type="none" w="sm" len="sm"/>
            <a:tailEnd type="triangle" w="med" len="med"/>
          </a:ln>
        </p:spPr>
      </p:cxnSp>
      <p:cxnSp>
        <p:nvCxnSpPr>
          <p:cNvPr id="430" name="Google Shape;430;p23"/>
          <p:cNvCxnSpPr/>
          <p:nvPr/>
        </p:nvCxnSpPr>
        <p:spPr>
          <a:xfrm>
            <a:off x="4441969" y="5753784"/>
            <a:ext cx="739631" cy="596579"/>
          </a:xfrm>
          <a:prstGeom prst="straightConnector1">
            <a:avLst/>
          </a:prstGeom>
          <a:solidFill>
            <a:srgbClr val="00B8FF"/>
          </a:solidFill>
          <a:ln w="38100" cap="flat" cmpd="sng">
            <a:solidFill>
              <a:srgbClr val="FFC000"/>
            </a:solidFill>
            <a:prstDash val="solid"/>
            <a:round/>
            <a:headEnd type="none" w="sm" len="sm"/>
            <a:tailEnd type="triangle" w="med" len="med"/>
          </a:ln>
        </p:spPr>
      </p:cxnSp>
      <p:sp>
        <p:nvSpPr>
          <p:cNvPr id="431" name="Google Shape;431;p23"/>
          <p:cNvSpPr txBox="1"/>
          <p:nvPr/>
        </p:nvSpPr>
        <p:spPr>
          <a:xfrm>
            <a:off x="4837906" y="5120759"/>
            <a:ext cx="6103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3A3E9"/>
                </a:solidFill>
                <a:latin typeface="Arial"/>
                <a:ea typeface="Arial"/>
                <a:cs typeface="Arial"/>
                <a:sym typeface="Arial"/>
              </a:rPr>
              <a:t>v1</a:t>
            </a:r>
            <a:endParaRPr/>
          </a:p>
        </p:txBody>
      </p:sp>
      <p:sp>
        <p:nvSpPr>
          <p:cNvPr id="432" name="Google Shape;432;p23"/>
          <p:cNvSpPr txBox="1"/>
          <p:nvPr/>
        </p:nvSpPr>
        <p:spPr>
          <a:xfrm>
            <a:off x="5148546" y="6060635"/>
            <a:ext cx="5244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v2</a:t>
            </a:r>
            <a:endParaRPr/>
          </a:p>
        </p:txBody>
      </p:sp>
      <p:sp>
        <p:nvSpPr>
          <p:cNvPr id="433" name="Google Shape;433;p23"/>
          <p:cNvSpPr txBox="1"/>
          <p:nvPr/>
        </p:nvSpPr>
        <p:spPr>
          <a:xfrm>
            <a:off x="1766317" y="5263341"/>
            <a:ext cx="1713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Change from Orbit 1 to 2 by firing rocket engine</a:t>
            </a:r>
            <a:endParaRPr/>
          </a:p>
        </p:txBody>
      </p:sp>
      <p:sp>
        <p:nvSpPr>
          <p:cNvPr id="434" name="Google Shape;434;p23"/>
          <p:cNvSpPr txBox="1"/>
          <p:nvPr/>
        </p:nvSpPr>
        <p:spPr>
          <a:xfrm>
            <a:off x="5672991" y="2286000"/>
            <a:ext cx="2536403" cy="5847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Arial"/>
                <a:ea typeface="Arial"/>
                <a:cs typeface="Arial"/>
                <a:sym typeface="Arial"/>
              </a:rPr>
              <a:t>EXAMPLE</a:t>
            </a:r>
            <a:endParaRPr/>
          </a:p>
        </p:txBody>
      </p:sp>
      <p:sp>
        <p:nvSpPr>
          <p:cNvPr id="435" name="Google Shape;435;p23"/>
          <p:cNvSpPr txBox="1"/>
          <p:nvPr/>
        </p:nvSpPr>
        <p:spPr>
          <a:xfrm>
            <a:off x="5809819" y="1017615"/>
            <a:ext cx="266335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Nice NASA </a:t>
            </a:r>
            <a:r>
              <a:rPr lang="en-US" sz="1800" b="1" u="sng">
                <a:solidFill>
                  <a:srgbClr val="002060"/>
                </a:solidFill>
                <a:latin typeface="Arial"/>
                <a:ea typeface="Arial"/>
                <a:cs typeface="Arial"/>
                <a:sym typeface="Arial"/>
                <a:hlinkClick r:id="rId4">
                  <a:extLst>
                    <a:ext uri="{A12FA001-AC4F-418D-AE19-62706E023703}">
                      <ahyp:hlinkClr xmlns:ahyp="http://schemas.microsoft.com/office/drawing/2018/hyperlinkcolor" val="tx"/>
                    </a:ext>
                  </a:extLst>
                </a:hlinkClick>
              </a:rPr>
              <a:t>animation</a:t>
            </a:r>
            <a:r>
              <a:rPr lang="en-US" sz="1800" b="1">
                <a:solidFill>
                  <a:srgbClr val="002060"/>
                </a:solidFill>
                <a:latin typeface="Arial"/>
                <a:ea typeface="Arial"/>
                <a:cs typeface="Arial"/>
                <a:sym typeface="Arial"/>
              </a:rPr>
              <a:t> FYI on orbits</a:t>
            </a:r>
            <a:endParaRPr/>
          </a:p>
          <a:p>
            <a:pPr marL="0" marR="0" lvl="0" indent="0" algn="l" rtl="0">
              <a:spcBef>
                <a:spcPts val="0"/>
              </a:spcBef>
              <a:spcAft>
                <a:spcPts val="0"/>
              </a:spcAft>
              <a:buNone/>
            </a:pPr>
            <a:r>
              <a:rPr lang="en-US" sz="1800" b="1">
                <a:solidFill>
                  <a:srgbClr val="002060"/>
                </a:solidFill>
                <a:latin typeface="Arial"/>
                <a:ea typeface="Arial"/>
                <a:cs typeface="Arial"/>
                <a:sym typeface="Arial"/>
              </a:rPr>
              <a:t>2</a:t>
            </a:r>
            <a:r>
              <a:rPr lang="en-US" sz="1800" b="1" baseline="30000">
                <a:solidFill>
                  <a:srgbClr val="002060"/>
                </a:solidFill>
                <a:latin typeface="Arial"/>
                <a:ea typeface="Arial"/>
                <a:cs typeface="Arial"/>
                <a:sym typeface="Arial"/>
              </a:rPr>
              <a:t>nd</a:t>
            </a:r>
            <a:r>
              <a:rPr lang="en-US" sz="1800" b="1">
                <a:solidFill>
                  <a:srgbClr val="002060"/>
                </a:solidFill>
                <a:latin typeface="Arial"/>
                <a:ea typeface="Arial"/>
                <a:cs typeface="Arial"/>
                <a:sym typeface="Arial"/>
              </a:rPr>
              <a:t> 1.25’ </a:t>
            </a:r>
            <a:r>
              <a:rPr lang="en-US" sz="1800" b="1" u="sng">
                <a:solidFill>
                  <a:srgbClr val="00206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transfer orbits</a:t>
            </a:r>
            <a:endParaRPr/>
          </a:p>
        </p:txBody>
      </p:sp>
      <p:sp>
        <p:nvSpPr>
          <p:cNvPr id="436" name="Google Shape;436;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36513" y="71654"/>
            <a:ext cx="8802687"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a:t>Tides: Differential Gravity</a:t>
            </a:r>
            <a:endParaRPr/>
          </a:p>
        </p:txBody>
      </p:sp>
      <p:sp>
        <p:nvSpPr>
          <p:cNvPr id="442" name="Google Shape;442;p24"/>
          <p:cNvSpPr txBox="1">
            <a:spLocks noGrp="1"/>
          </p:cNvSpPr>
          <p:nvPr>
            <p:ph type="body" idx="1"/>
          </p:nvPr>
        </p:nvSpPr>
        <p:spPr>
          <a:xfrm>
            <a:off x="-1" y="955818"/>
            <a:ext cx="6164479" cy="590218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19000"/>
              </a:lnSpc>
              <a:spcBef>
                <a:spcPts val="0"/>
              </a:spcBef>
              <a:spcAft>
                <a:spcPts val="0"/>
              </a:spcAft>
              <a:buSzPts val="2400"/>
              <a:buChar char="•"/>
            </a:pPr>
            <a:r>
              <a:rPr lang="en-US" sz="2400"/>
              <a:t>Tides: from </a:t>
            </a:r>
            <a:r>
              <a:rPr lang="en-US" sz="2400" i="1"/>
              <a:t>differential gravity between 2 points</a:t>
            </a:r>
            <a:r>
              <a:rPr lang="en-US" sz="2400"/>
              <a:t> </a:t>
            </a:r>
            <a:endParaRPr/>
          </a:p>
          <a:p>
            <a:pPr marL="341313" lvl="0" indent="-341313" algn="l" rtl="0">
              <a:lnSpc>
                <a:spcPct val="119000"/>
              </a:lnSpc>
              <a:spcBef>
                <a:spcPts val="800"/>
              </a:spcBef>
              <a:spcAft>
                <a:spcPts val="0"/>
              </a:spcAft>
              <a:buSzPts val="2400"/>
              <a:buChar char="•"/>
            </a:pPr>
            <a:r>
              <a:rPr lang="en-US" sz="2400">
                <a:solidFill>
                  <a:srgbClr val="3333CC"/>
                </a:solidFill>
              </a:rPr>
              <a:t>Ex:  Moon pulls harder on NEAR side of Earth than far side -&gt; </a:t>
            </a:r>
            <a:r>
              <a:rPr lang="en-US" sz="2400" i="1">
                <a:solidFill>
                  <a:srgbClr val="006600"/>
                </a:solidFill>
              </a:rPr>
              <a:t>stretches Earth out like taffy!</a:t>
            </a:r>
            <a:endParaRPr/>
          </a:p>
          <a:p>
            <a:pPr marL="341313" lvl="0" indent="-341313" algn="l" rtl="0">
              <a:lnSpc>
                <a:spcPct val="119000"/>
              </a:lnSpc>
              <a:spcBef>
                <a:spcPts val="800"/>
              </a:spcBef>
              <a:spcAft>
                <a:spcPts val="0"/>
              </a:spcAft>
              <a:buSzPts val="2400"/>
              <a:buChar char="•"/>
            </a:pPr>
            <a:r>
              <a:rPr lang="en-US" sz="2400"/>
              <a:t>Value of Gravity: F = GMm/r</a:t>
            </a:r>
            <a:r>
              <a:rPr lang="en-US" sz="2400" baseline="30000"/>
              <a:t>2 </a:t>
            </a:r>
            <a:r>
              <a:rPr lang="en-US" sz="2400"/>
              <a:t>(inverse </a:t>
            </a:r>
            <a:r>
              <a:rPr lang="en-US" sz="2400" u="sng"/>
              <a:t>square</a:t>
            </a:r>
            <a:r>
              <a:rPr lang="en-US" sz="2400"/>
              <a:t> law)</a:t>
            </a:r>
            <a:endParaRPr/>
          </a:p>
          <a:p>
            <a:pPr marL="341313" lvl="0" indent="-341313" algn="l" rtl="0">
              <a:lnSpc>
                <a:spcPct val="119000"/>
              </a:lnSpc>
              <a:spcBef>
                <a:spcPts val="800"/>
              </a:spcBef>
              <a:spcAft>
                <a:spcPts val="0"/>
              </a:spcAft>
              <a:buSzPts val="2400"/>
              <a:buChar char="•"/>
            </a:pPr>
            <a:r>
              <a:rPr lang="en-US" sz="2400">
                <a:solidFill>
                  <a:srgbClr val="22228B"/>
                </a:solidFill>
              </a:rPr>
              <a:t>Summed value of </a:t>
            </a:r>
            <a:r>
              <a:rPr lang="en-US" sz="2400" b="1">
                <a:solidFill>
                  <a:srgbClr val="22228B"/>
                </a:solidFill>
              </a:rPr>
              <a:t>tidal force difference </a:t>
            </a:r>
            <a:r>
              <a:rPr lang="en-US" sz="2400">
                <a:solidFill>
                  <a:srgbClr val="22228B"/>
                </a:solidFill>
              </a:rPr>
              <a:t>between 2 points:   ΔF = (2GMm/r</a:t>
            </a:r>
            <a:r>
              <a:rPr lang="en-US" sz="2400" baseline="30000">
                <a:solidFill>
                  <a:srgbClr val="22228B"/>
                </a:solidFill>
              </a:rPr>
              <a:t>3</a:t>
            </a:r>
            <a:r>
              <a:rPr lang="en-US" sz="2400">
                <a:solidFill>
                  <a:srgbClr val="22228B"/>
                </a:solidFill>
              </a:rPr>
              <a:t>)Δr </a:t>
            </a:r>
            <a:endParaRPr/>
          </a:p>
          <a:p>
            <a:pPr marL="741363" lvl="1" indent="-284163" algn="l" rtl="0">
              <a:lnSpc>
                <a:spcPct val="119000"/>
              </a:lnSpc>
              <a:spcBef>
                <a:spcPts val="700"/>
              </a:spcBef>
              <a:spcAft>
                <a:spcPts val="0"/>
              </a:spcAft>
              <a:buSzPts val="2400"/>
              <a:buChar char="–"/>
            </a:pPr>
            <a:r>
              <a:rPr lang="en-US" sz="2400">
                <a:solidFill>
                  <a:srgbClr val="22228B"/>
                </a:solidFill>
              </a:rPr>
              <a:t>Δr = difference in distance between 2 points</a:t>
            </a:r>
            <a:endParaRPr/>
          </a:p>
          <a:p>
            <a:pPr marL="341313" lvl="0" indent="-341313" algn="l" rtl="0">
              <a:lnSpc>
                <a:spcPct val="119000"/>
              </a:lnSpc>
              <a:spcBef>
                <a:spcPts val="800"/>
              </a:spcBef>
              <a:spcAft>
                <a:spcPts val="0"/>
              </a:spcAft>
              <a:buSzPts val="2800"/>
              <a:buChar char="•"/>
            </a:pPr>
            <a:r>
              <a:rPr lang="en-US" sz="2800" u="sng">
                <a:solidFill>
                  <a:srgbClr val="FF0000"/>
                </a:solidFill>
              </a:rPr>
              <a:t>Tides = </a:t>
            </a:r>
            <a:r>
              <a:rPr lang="en-US" sz="2800" b="1" i="1" u="sng">
                <a:solidFill>
                  <a:srgbClr val="FF0000"/>
                </a:solidFill>
              </a:rPr>
              <a:t>short distance effect</a:t>
            </a:r>
            <a:endParaRPr/>
          </a:p>
          <a:p>
            <a:pPr marL="341313" lvl="0" indent="-341313" algn="l" rtl="0">
              <a:lnSpc>
                <a:spcPct val="119000"/>
              </a:lnSpc>
              <a:spcBef>
                <a:spcPts val="800"/>
              </a:spcBef>
              <a:spcAft>
                <a:spcPts val="0"/>
              </a:spcAft>
              <a:buSzPts val="3200"/>
              <a:buFont typeface="Noto Sans Symbols"/>
              <a:buNone/>
            </a:pPr>
            <a:endParaRPr/>
          </a:p>
        </p:txBody>
      </p:sp>
      <p:pic>
        <p:nvPicPr>
          <p:cNvPr id="443" name="Google Shape;443;p24"/>
          <p:cNvPicPr preferRelativeResize="0"/>
          <p:nvPr/>
        </p:nvPicPr>
        <p:blipFill rotWithShape="1">
          <a:blip r:embed="rId3">
            <a:alphaModFix/>
          </a:blip>
          <a:srcRect/>
          <a:stretch/>
        </p:blipFill>
        <p:spPr>
          <a:xfrm>
            <a:off x="5794950" y="4567011"/>
            <a:ext cx="3349050" cy="1654175"/>
          </a:xfrm>
          <a:prstGeom prst="rect">
            <a:avLst/>
          </a:prstGeom>
          <a:noFill/>
          <a:ln>
            <a:noFill/>
          </a:ln>
        </p:spPr>
      </p:pic>
      <p:cxnSp>
        <p:nvCxnSpPr>
          <p:cNvPr id="444" name="Google Shape;444;p24"/>
          <p:cNvCxnSpPr/>
          <p:nvPr/>
        </p:nvCxnSpPr>
        <p:spPr>
          <a:xfrm>
            <a:off x="5905500" y="6525985"/>
            <a:ext cx="1333500" cy="0"/>
          </a:xfrm>
          <a:prstGeom prst="straightConnector1">
            <a:avLst/>
          </a:prstGeom>
          <a:noFill/>
          <a:ln w="38100" cap="flat" cmpd="sng">
            <a:solidFill>
              <a:schemeClr val="dk1"/>
            </a:solidFill>
            <a:prstDash val="solid"/>
            <a:round/>
            <a:headEnd type="stealth" w="med" len="med"/>
            <a:tailEnd type="stealth" w="med" len="med"/>
          </a:ln>
          <a:effectLst>
            <a:outerShdw blurRad="40000" dist="23000" dir="5400000" rotWithShape="0">
              <a:srgbClr val="808080">
                <a:alpha val="34901"/>
              </a:srgbClr>
            </a:outerShdw>
          </a:effectLst>
        </p:spPr>
      </p:cxnSp>
      <p:sp>
        <p:nvSpPr>
          <p:cNvPr id="445" name="Google Shape;445;p24"/>
          <p:cNvSpPr txBox="1"/>
          <p:nvPr/>
        </p:nvSpPr>
        <p:spPr>
          <a:xfrm>
            <a:off x="7203569" y="6270397"/>
            <a:ext cx="762000" cy="511175"/>
          </a:xfrm>
          <a:prstGeom prst="rect">
            <a:avLst/>
          </a:prstGeom>
          <a:no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a:solidFill>
                  <a:schemeClr val="dk1"/>
                </a:solidFill>
                <a:latin typeface="Times New Roman"/>
                <a:ea typeface="Times New Roman"/>
                <a:cs typeface="Times New Roman"/>
                <a:sym typeface="Times New Roman"/>
              </a:rPr>
              <a:t>Δr</a:t>
            </a:r>
            <a:endParaRPr sz="2400">
              <a:solidFill>
                <a:schemeClr val="dk1"/>
              </a:solidFill>
              <a:latin typeface="Times New Roman"/>
              <a:ea typeface="Times New Roman"/>
              <a:cs typeface="Times New Roman"/>
              <a:sym typeface="Times New Roman"/>
            </a:endParaRPr>
          </a:p>
        </p:txBody>
      </p:sp>
      <p:sp>
        <p:nvSpPr>
          <p:cNvPr id="446" name="Google Shape;446;p24"/>
          <p:cNvSpPr txBox="1"/>
          <p:nvPr/>
        </p:nvSpPr>
        <p:spPr>
          <a:xfrm>
            <a:off x="6629400" y="2491020"/>
            <a:ext cx="2133600" cy="177119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b="1">
                <a:solidFill>
                  <a:srgbClr val="FF0000"/>
                </a:solidFill>
                <a:latin typeface="Times New Roman"/>
                <a:ea typeface="Times New Roman"/>
                <a:cs typeface="Times New Roman"/>
                <a:sym typeface="Times New Roman"/>
              </a:rPr>
              <a:t>Gravitational force of Moon at various points</a:t>
            </a:r>
            <a:endParaRPr/>
          </a:p>
        </p:txBody>
      </p:sp>
      <p:sp>
        <p:nvSpPr>
          <p:cNvPr id="447" name="Google Shape;447;p24"/>
          <p:cNvSpPr txBox="1"/>
          <p:nvPr/>
        </p:nvSpPr>
        <p:spPr>
          <a:xfrm>
            <a:off x="7239000" y="5791200"/>
            <a:ext cx="1600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Not to scale!</a:t>
            </a:r>
            <a:endParaRPr/>
          </a:p>
        </p:txBody>
      </p:sp>
      <p:sp>
        <p:nvSpPr>
          <p:cNvPr id="448" name="Google Shape;448;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4675981" y="219075"/>
            <a:ext cx="3144837" cy="841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sz="4800" b="1"/>
              <a:t>Tides</a:t>
            </a:r>
            <a:endParaRPr sz="4000" b="1"/>
          </a:p>
        </p:txBody>
      </p:sp>
      <p:pic>
        <p:nvPicPr>
          <p:cNvPr id="454" name="Google Shape;454;p25"/>
          <p:cNvPicPr preferRelativeResize="0"/>
          <p:nvPr/>
        </p:nvPicPr>
        <p:blipFill rotWithShape="1">
          <a:blip r:embed="rId3">
            <a:alphaModFix/>
          </a:blip>
          <a:srcRect/>
          <a:stretch/>
        </p:blipFill>
        <p:spPr>
          <a:xfrm>
            <a:off x="4343400" y="1444625"/>
            <a:ext cx="4619625" cy="3444875"/>
          </a:xfrm>
          <a:prstGeom prst="rect">
            <a:avLst/>
          </a:prstGeom>
          <a:noFill/>
          <a:ln>
            <a:noFill/>
          </a:ln>
        </p:spPr>
      </p:pic>
      <p:sp>
        <p:nvSpPr>
          <p:cNvPr id="455" name="Google Shape;455;p25"/>
          <p:cNvSpPr txBox="1"/>
          <p:nvPr/>
        </p:nvSpPr>
        <p:spPr>
          <a:xfrm>
            <a:off x="5638800" y="4191000"/>
            <a:ext cx="1295400" cy="7461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(strongest)</a:t>
            </a:r>
            <a:endParaRPr/>
          </a:p>
        </p:txBody>
      </p:sp>
      <p:sp>
        <p:nvSpPr>
          <p:cNvPr id="456" name="Google Shape;456;p25"/>
          <p:cNvSpPr/>
          <p:nvPr/>
        </p:nvSpPr>
        <p:spPr>
          <a:xfrm>
            <a:off x="5735638" y="2590800"/>
            <a:ext cx="1309687" cy="420688"/>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(weaker)</a:t>
            </a:r>
            <a:endParaRPr/>
          </a:p>
        </p:txBody>
      </p:sp>
      <p:sp>
        <p:nvSpPr>
          <p:cNvPr id="457" name="Google Shape;457;p25"/>
          <p:cNvSpPr txBox="1"/>
          <p:nvPr/>
        </p:nvSpPr>
        <p:spPr>
          <a:xfrm>
            <a:off x="304800" y="5229946"/>
            <a:ext cx="8534400" cy="95628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i="1">
                <a:solidFill>
                  <a:srgbClr val="660066"/>
                </a:solidFill>
                <a:latin typeface="Times New Roman"/>
                <a:ea typeface="Times New Roman"/>
                <a:cs typeface="Times New Roman"/>
                <a:sym typeface="Times New Roman"/>
              </a:rPr>
              <a:t>Tides caused by Earth’s shape </a:t>
            </a:r>
            <a:r>
              <a:rPr lang="en-US" sz="2800" i="1" u="sng">
                <a:solidFill>
                  <a:srgbClr val="660066"/>
                </a:solidFill>
                <a:latin typeface="Times New Roman"/>
                <a:ea typeface="Times New Roman"/>
                <a:cs typeface="Times New Roman"/>
                <a:sym typeface="Times New Roman"/>
              </a:rPr>
              <a:t>deforming as it rotates</a:t>
            </a:r>
            <a:r>
              <a:rPr lang="en-US" sz="2800" i="1">
                <a:solidFill>
                  <a:srgbClr val="660066"/>
                </a:solidFill>
                <a:latin typeface="Times New Roman"/>
                <a:ea typeface="Times New Roman"/>
                <a:cs typeface="Times New Roman"/>
                <a:sym typeface="Times New Roman"/>
              </a:rPr>
              <a:t>:  </a:t>
            </a:r>
            <a:r>
              <a:rPr lang="en-US" sz="2800" b="1" i="1">
                <a:solidFill>
                  <a:srgbClr val="660066"/>
                </a:solidFill>
                <a:latin typeface="Times New Roman"/>
                <a:ea typeface="Times New Roman"/>
                <a:cs typeface="Times New Roman"/>
                <a:sym typeface="Times New Roman"/>
              </a:rPr>
              <a:t>generally 2 high and 2 low tides every 25 hours</a:t>
            </a:r>
            <a:endParaRPr/>
          </a:p>
        </p:txBody>
      </p:sp>
      <p:cxnSp>
        <p:nvCxnSpPr>
          <p:cNvPr id="458" name="Google Shape;458;p25"/>
          <p:cNvCxnSpPr/>
          <p:nvPr/>
        </p:nvCxnSpPr>
        <p:spPr>
          <a:xfrm rot="10800000" flipH="1">
            <a:off x="6858000" y="3732213"/>
            <a:ext cx="533400" cy="231775"/>
          </a:xfrm>
          <a:prstGeom prst="straightConnector1">
            <a:avLst/>
          </a:prstGeom>
          <a:noFill/>
          <a:ln w="38150" cap="flat" cmpd="sng">
            <a:solidFill>
              <a:srgbClr val="FFCC00"/>
            </a:solidFill>
            <a:prstDash val="solid"/>
            <a:miter lim="800000"/>
            <a:headEnd type="none" w="med" len="med"/>
            <a:tailEnd type="triangle" w="med" len="med"/>
          </a:ln>
        </p:spPr>
      </p:cxnSp>
      <p:cxnSp>
        <p:nvCxnSpPr>
          <p:cNvPr id="459" name="Google Shape;459;p25"/>
          <p:cNvCxnSpPr/>
          <p:nvPr/>
        </p:nvCxnSpPr>
        <p:spPr>
          <a:xfrm>
            <a:off x="6858000" y="4114800"/>
            <a:ext cx="533400" cy="152400"/>
          </a:xfrm>
          <a:prstGeom prst="straightConnector1">
            <a:avLst/>
          </a:prstGeom>
          <a:noFill/>
          <a:ln w="38150" cap="flat" cmpd="sng">
            <a:solidFill>
              <a:srgbClr val="FFCC00"/>
            </a:solidFill>
            <a:prstDash val="solid"/>
            <a:miter lim="800000"/>
            <a:headEnd type="none" w="med" len="med"/>
            <a:tailEnd type="triangle" w="med" len="med"/>
          </a:ln>
        </p:spPr>
      </p:cxnSp>
      <p:sp>
        <p:nvSpPr>
          <p:cNvPr id="460" name="Google Shape;460;p25"/>
          <p:cNvSpPr txBox="1"/>
          <p:nvPr/>
        </p:nvSpPr>
        <p:spPr>
          <a:xfrm>
            <a:off x="5562600" y="1676400"/>
            <a:ext cx="1524000" cy="965200"/>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1</a:t>
            </a:r>
            <a:r>
              <a:rPr lang="en-US" sz="2400" baseline="30000">
                <a:solidFill>
                  <a:srgbClr val="FFFFFF"/>
                </a:solidFill>
                <a:latin typeface="Times New Roman"/>
                <a:ea typeface="Times New Roman"/>
                <a:cs typeface="Times New Roman"/>
                <a:sym typeface="Times New Roman"/>
              </a:rPr>
              <a:t>st</a:t>
            </a:r>
            <a:r>
              <a:rPr lang="en-US" sz="2400">
                <a:solidFill>
                  <a:srgbClr val="FFFFFF"/>
                </a:solidFill>
                <a:latin typeface="Times New Roman"/>
                <a:ea typeface="Times New Roman"/>
                <a:cs typeface="Times New Roman"/>
                <a:sym typeface="Times New Roman"/>
              </a:rPr>
              <a:t>,3</a:t>
            </a:r>
            <a:r>
              <a:rPr lang="en-US" sz="2400" baseline="30000">
                <a:solidFill>
                  <a:srgbClr val="FFFFFF"/>
                </a:solidFill>
                <a:latin typeface="Times New Roman"/>
                <a:ea typeface="Times New Roman"/>
                <a:cs typeface="Times New Roman"/>
                <a:sym typeface="Times New Roman"/>
              </a:rPr>
              <a:t>rd</a:t>
            </a:r>
            <a:r>
              <a:rPr lang="en-US" sz="2400">
                <a:solidFill>
                  <a:srgbClr val="FFFFFF"/>
                </a:solidFill>
                <a:latin typeface="Times New Roman"/>
                <a:ea typeface="Times New Roman"/>
                <a:cs typeface="Times New Roman"/>
                <a:sym typeface="Times New Roman"/>
              </a:rPr>
              <a:t> qtrs</a:t>
            </a:r>
            <a:endParaRPr/>
          </a:p>
        </p:txBody>
      </p:sp>
      <p:sp>
        <p:nvSpPr>
          <p:cNvPr id="461" name="Google Shape;461;p25"/>
          <p:cNvSpPr txBox="1"/>
          <p:nvPr/>
        </p:nvSpPr>
        <p:spPr>
          <a:xfrm>
            <a:off x="6248400" y="3276600"/>
            <a:ext cx="9144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new</a:t>
            </a:r>
            <a:endParaRPr/>
          </a:p>
        </p:txBody>
      </p:sp>
      <p:sp>
        <p:nvSpPr>
          <p:cNvPr id="462" name="Google Shape;462;p25"/>
          <p:cNvSpPr txBox="1"/>
          <p:nvPr/>
        </p:nvSpPr>
        <p:spPr>
          <a:xfrm>
            <a:off x="8153400" y="3962400"/>
            <a:ext cx="9906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full</a:t>
            </a:r>
            <a:endParaRPr/>
          </a:p>
        </p:txBody>
      </p:sp>
      <p:sp>
        <p:nvSpPr>
          <p:cNvPr id="463" name="Google Shape;463;p25"/>
          <p:cNvSpPr txBox="1"/>
          <p:nvPr/>
        </p:nvSpPr>
        <p:spPr>
          <a:xfrm>
            <a:off x="63500" y="4184650"/>
            <a:ext cx="4098925" cy="830263"/>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62699"/>
                </a:solidFill>
                <a:latin typeface="Arial"/>
                <a:ea typeface="Arial"/>
                <a:cs typeface="Arial"/>
                <a:sym typeface="Arial"/>
              </a:rPr>
              <a:t>Detail: depends on </a:t>
            </a:r>
            <a:r>
              <a:rPr lang="en-US" sz="1800" i="1" u="sng">
                <a:solidFill>
                  <a:srgbClr val="262699"/>
                </a:solidFill>
                <a:latin typeface="Arial"/>
                <a:ea typeface="Arial"/>
                <a:cs typeface="Arial"/>
                <a:sym typeface="Arial"/>
              </a:rPr>
              <a:t>how water flows on seabed </a:t>
            </a:r>
            <a:r>
              <a:rPr lang="en-US" sz="1800">
                <a:solidFill>
                  <a:srgbClr val="262699"/>
                </a:solidFill>
                <a:latin typeface="Arial"/>
                <a:ea typeface="Arial"/>
                <a:cs typeface="Arial"/>
                <a:sym typeface="Arial"/>
              </a:rPr>
              <a:t>– great </a:t>
            </a:r>
            <a:r>
              <a:rPr lang="en-US" sz="1800" u="sng">
                <a:solidFill>
                  <a:srgbClr val="262699"/>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endParaRPr sz="1800">
              <a:solidFill>
                <a:srgbClr val="262699"/>
              </a:solidFill>
              <a:latin typeface="Arial"/>
              <a:ea typeface="Arial"/>
              <a:cs typeface="Arial"/>
              <a:sym typeface="Arial"/>
            </a:endParaRPr>
          </a:p>
        </p:txBody>
      </p:sp>
      <p:sp>
        <p:nvSpPr>
          <p:cNvPr id="464" name="Google Shape;464;p25"/>
          <p:cNvSpPr txBox="1">
            <a:spLocks noGrp="1"/>
          </p:cNvSpPr>
          <p:nvPr>
            <p:ph type="body" idx="1"/>
          </p:nvPr>
        </p:nvSpPr>
        <p:spPr>
          <a:xfrm>
            <a:off x="93663" y="219075"/>
            <a:ext cx="4208462" cy="3881438"/>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9000"/>
              </a:lnSpc>
              <a:spcBef>
                <a:spcPts val="0"/>
              </a:spcBef>
              <a:spcAft>
                <a:spcPts val="0"/>
              </a:spcAft>
              <a:buSzPts val="2400"/>
              <a:buChar char="•"/>
            </a:pPr>
            <a:r>
              <a:rPr lang="en-US" sz="2400"/>
              <a:t>Water stretches much more than rock</a:t>
            </a:r>
            <a:r>
              <a:rPr lang="en-US" sz="2400">
                <a:latin typeface="Noto Sans Symbols"/>
                <a:ea typeface="Noto Sans Symbols"/>
                <a:cs typeface="Noto Sans Symbols"/>
                <a:sym typeface="Noto Sans Symbols"/>
              </a:rPr>
              <a:t>🡪</a:t>
            </a:r>
            <a:r>
              <a:rPr lang="en-US" sz="2400"/>
              <a:t> </a:t>
            </a:r>
            <a:r>
              <a:rPr lang="en-US" sz="2400">
                <a:solidFill>
                  <a:srgbClr val="3333CC"/>
                </a:solidFill>
              </a:rPr>
              <a:t>water tides  bigger </a:t>
            </a:r>
            <a:endParaRPr/>
          </a:p>
          <a:p>
            <a:pPr marL="341313" lvl="0" indent="-341313" algn="l" rtl="0">
              <a:lnSpc>
                <a:spcPct val="109000"/>
              </a:lnSpc>
              <a:spcBef>
                <a:spcPts val="800"/>
              </a:spcBef>
              <a:spcAft>
                <a:spcPts val="0"/>
              </a:spcAft>
              <a:buSzPts val="2400"/>
              <a:buChar char="•"/>
            </a:pPr>
            <a:r>
              <a:rPr lang="en-US" sz="2400"/>
              <a:t>Moon much CLOSER than Sun </a:t>
            </a:r>
            <a:r>
              <a:rPr lang="en-US" sz="2400">
                <a:latin typeface="Noto Sans Symbols"/>
                <a:ea typeface="Noto Sans Symbols"/>
                <a:cs typeface="Noto Sans Symbols"/>
                <a:sym typeface="Noto Sans Symbols"/>
              </a:rPr>
              <a:t>🡪</a:t>
            </a:r>
            <a:r>
              <a:rPr lang="en-US" sz="2400"/>
              <a:t> Moon’s tides </a:t>
            </a:r>
            <a:r>
              <a:rPr lang="en-US" sz="2400">
                <a:solidFill>
                  <a:srgbClr val="3333CC"/>
                </a:solidFill>
              </a:rPr>
              <a:t>twice as strong as Sun's</a:t>
            </a:r>
            <a:endParaRPr/>
          </a:p>
          <a:p>
            <a:pPr marL="341313" lvl="0" indent="-341313" algn="l" rtl="0">
              <a:lnSpc>
                <a:spcPct val="109000"/>
              </a:lnSpc>
              <a:spcBef>
                <a:spcPts val="800"/>
              </a:spcBef>
              <a:spcAft>
                <a:spcPts val="0"/>
              </a:spcAft>
              <a:buSzPts val="2400"/>
              <a:buChar char="•"/>
            </a:pPr>
            <a:r>
              <a:rPr lang="en-US" sz="2400"/>
              <a:t>Moon over same spot on Earth </a:t>
            </a:r>
            <a:r>
              <a:rPr lang="en-US" sz="2400" u="sng">
                <a:solidFill>
                  <a:srgbClr val="FF0000"/>
                </a:solidFill>
              </a:rPr>
              <a:t>every 25</a:t>
            </a:r>
            <a:r>
              <a:rPr lang="en-US" sz="2400"/>
              <a:t> hrs 🡪 </a:t>
            </a:r>
            <a:r>
              <a:rPr lang="en-US" sz="2400">
                <a:solidFill>
                  <a:srgbClr val="FF0000"/>
                </a:solidFill>
              </a:rPr>
              <a:t>time of high tide changes daily</a:t>
            </a:r>
            <a:endParaRPr/>
          </a:p>
        </p:txBody>
      </p:sp>
      <p:sp>
        <p:nvSpPr>
          <p:cNvPr id="465" name="Google Shape;465;p25"/>
          <p:cNvSpPr txBox="1"/>
          <p:nvPr/>
        </p:nvSpPr>
        <p:spPr>
          <a:xfrm>
            <a:off x="2884500" y="6287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p:nvPr/>
        </p:nvSpPr>
        <p:spPr>
          <a:xfrm>
            <a:off x="274165" y="4208586"/>
            <a:ext cx="2824407" cy="181121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Effect</a:t>
            </a:r>
            <a:r>
              <a:rPr lang="en-US" sz="1600">
                <a:solidFill>
                  <a:schemeClr val="dk1"/>
                </a:solidFill>
                <a:latin typeface="Arial"/>
                <a:ea typeface="Arial"/>
                <a:cs typeface="Arial"/>
                <a:sym typeface="Arial"/>
              </a:rPr>
              <a:t>:  like </a:t>
            </a:r>
            <a:r>
              <a:rPr lang="en-US" sz="1600" i="1">
                <a:solidFill>
                  <a:schemeClr val="dk1"/>
                </a:solidFill>
                <a:latin typeface="Arial"/>
                <a:ea typeface="Arial"/>
                <a:cs typeface="Arial"/>
                <a:sym typeface="Arial"/>
              </a:rPr>
              <a:t>constantly firing a variable speed rocket engine </a:t>
            </a:r>
            <a:r>
              <a:rPr lang="en-US" sz="1600">
                <a:solidFill>
                  <a:schemeClr val="dk1"/>
                </a:solidFill>
                <a:latin typeface="Arial"/>
                <a:ea typeface="Arial"/>
                <a:cs typeface="Arial"/>
                <a:sym typeface="Arial"/>
              </a:rPr>
              <a:t>on Moon, “</a:t>
            </a:r>
            <a:r>
              <a:rPr lang="en-US" sz="1600" b="1" u="sng">
                <a:solidFill>
                  <a:schemeClr val="dk1"/>
                </a:solidFill>
                <a:latin typeface="Arial"/>
                <a:ea typeface="Arial"/>
                <a:cs typeface="Arial"/>
                <a:sym typeface="Arial"/>
              </a:rPr>
              <a:t>twist</a:t>
            </a:r>
            <a:r>
              <a:rPr lang="en-US" sz="1600">
                <a:solidFill>
                  <a:schemeClr val="dk1"/>
                </a:solidFill>
                <a:latin typeface="Arial"/>
                <a:ea typeface="Arial"/>
                <a:cs typeface="Arial"/>
                <a:sym typeface="Arial"/>
              </a:rPr>
              <a:t>” orbit</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Result</a:t>
            </a:r>
            <a:r>
              <a:rPr lang="en-US" sz="1500">
                <a:solidFill>
                  <a:schemeClr val="dk1"/>
                </a:solidFill>
                <a:latin typeface="Arial"/>
                <a:ea typeface="Arial"/>
                <a:cs typeface="Arial"/>
                <a:sym typeface="Arial"/>
              </a:rPr>
              <a:t>: Moon’s orbit changes orientation</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Line of nodes</a:t>
            </a:r>
            <a:r>
              <a:rPr lang="en-US" sz="1500">
                <a:solidFill>
                  <a:schemeClr val="dk1"/>
                </a:solidFill>
                <a:latin typeface="Arial"/>
                <a:ea typeface="Arial"/>
                <a:cs typeface="Arial"/>
                <a:sym typeface="Arial"/>
              </a:rPr>
              <a:t>: REGRESSES every 18.6 yrs</a:t>
            </a:r>
            <a:endParaRPr sz="1500">
              <a:solidFill>
                <a:schemeClr val="dk1"/>
              </a:solidFill>
              <a:latin typeface="Arial"/>
              <a:ea typeface="Arial"/>
              <a:cs typeface="Arial"/>
              <a:sym typeface="Arial"/>
            </a:endParaRPr>
          </a:p>
        </p:txBody>
      </p:sp>
      <p:sp>
        <p:nvSpPr>
          <p:cNvPr id="471" name="Google Shape;471;p26"/>
          <p:cNvSpPr txBox="1">
            <a:spLocks noGrp="1"/>
          </p:cNvSpPr>
          <p:nvPr>
            <p:ph type="ctrTitle"/>
          </p:nvPr>
        </p:nvSpPr>
        <p:spPr>
          <a:xfrm>
            <a:off x="0" y="-101207"/>
            <a:ext cx="9144000" cy="8977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Sun’s Tides on Earth-Moon System</a:t>
            </a:r>
            <a:endParaRPr/>
          </a:p>
        </p:txBody>
      </p:sp>
      <p:sp>
        <p:nvSpPr>
          <p:cNvPr id="472" name="Google Shape;472;p26"/>
          <p:cNvSpPr txBox="1">
            <a:spLocks noGrp="1"/>
          </p:cNvSpPr>
          <p:nvPr>
            <p:ph type="subTitle" idx="1"/>
          </p:nvPr>
        </p:nvSpPr>
        <p:spPr>
          <a:xfrm>
            <a:off x="129886" y="828141"/>
            <a:ext cx="8827078" cy="925564"/>
          </a:xfrm>
          <a:prstGeom prst="rect">
            <a:avLst/>
          </a:prstGeom>
          <a:solidFill>
            <a:srgbClr val="D0D0F4"/>
          </a:solidFill>
          <a:ln>
            <a:noFill/>
          </a:ln>
        </p:spPr>
        <p:txBody>
          <a:bodyPr spcFirstLastPara="1" wrap="square" lIns="90000" tIns="46800" rIns="90000" bIns="46800" anchor="t" anchorCtr="0">
            <a:noAutofit/>
          </a:bodyPr>
          <a:lstStyle/>
          <a:p>
            <a:pPr marL="0" lvl="0" indent="0" algn="ctr" rtl="0">
              <a:lnSpc>
                <a:spcPct val="97000"/>
              </a:lnSpc>
              <a:spcBef>
                <a:spcPts val="0"/>
              </a:spcBef>
              <a:spcAft>
                <a:spcPts val="0"/>
              </a:spcAft>
              <a:buSzPts val="3200"/>
              <a:buNone/>
            </a:pPr>
            <a:r>
              <a:rPr lang="en-US"/>
              <a:t>Sun </a:t>
            </a:r>
            <a:r>
              <a:rPr lang="en-US" b="1" i="1">
                <a:solidFill>
                  <a:srgbClr val="7030A0"/>
                </a:solidFill>
              </a:rPr>
              <a:t>pulls apart </a:t>
            </a:r>
            <a:r>
              <a:rPr lang="en-US"/>
              <a:t>Earth-Moon system at  New Moon and Full Moon</a:t>
            </a:r>
            <a:endParaRPr/>
          </a:p>
        </p:txBody>
      </p:sp>
      <p:sp>
        <p:nvSpPr>
          <p:cNvPr id="473" name="Google Shape;473;p26"/>
          <p:cNvSpPr/>
          <p:nvPr/>
        </p:nvSpPr>
        <p:spPr>
          <a:xfrm>
            <a:off x="4301837" y="3238847"/>
            <a:ext cx="810491" cy="723207"/>
          </a:xfrm>
          <a:prstGeom prst="ellipse">
            <a:avLst/>
          </a:prstGeom>
          <a:solidFill>
            <a:srgbClr val="0070C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26"/>
          <p:cNvSpPr/>
          <p:nvPr/>
        </p:nvSpPr>
        <p:spPr>
          <a:xfrm>
            <a:off x="2948941"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26"/>
          <p:cNvSpPr/>
          <p:nvPr/>
        </p:nvSpPr>
        <p:spPr>
          <a:xfrm>
            <a:off x="170411" y="3151564"/>
            <a:ext cx="1039091" cy="1022465"/>
          </a:xfrm>
          <a:prstGeom prst="ellipse">
            <a:avLst/>
          </a:prstGeom>
          <a:solidFill>
            <a:srgbClr val="FFFF0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26"/>
          <p:cNvSpPr/>
          <p:nvPr/>
        </p:nvSpPr>
        <p:spPr>
          <a:xfrm>
            <a:off x="4588626" y="4827947"/>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26"/>
          <p:cNvSpPr/>
          <p:nvPr/>
        </p:nvSpPr>
        <p:spPr>
          <a:xfrm>
            <a:off x="6315596"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6"/>
          <p:cNvSpPr/>
          <p:nvPr/>
        </p:nvSpPr>
        <p:spPr>
          <a:xfrm>
            <a:off x="4599017" y="2222614"/>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26"/>
          <p:cNvSpPr txBox="1"/>
          <p:nvPr/>
        </p:nvSpPr>
        <p:spPr>
          <a:xfrm>
            <a:off x="6315595" y="4024400"/>
            <a:ext cx="10536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Full Moon</a:t>
            </a:r>
            <a:endParaRPr/>
          </a:p>
        </p:txBody>
      </p:sp>
      <p:sp>
        <p:nvSpPr>
          <p:cNvPr id="480" name="Google Shape;480;p26"/>
          <p:cNvSpPr/>
          <p:nvPr/>
        </p:nvSpPr>
        <p:spPr>
          <a:xfrm>
            <a:off x="2695822" y="3161352"/>
            <a:ext cx="1287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New Moon</a:t>
            </a:r>
            <a:endParaRPr/>
          </a:p>
        </p:txBody>
      </p:sp>
      <p:sp>
        <p:nvSpPr>
          <p:cNvPr id="481" name="Google Shape;481;p26"/>
          <p:cNvSpPr/>
          <p:nvPr/>
        </p:nvSpPr>
        <p:spPr>
          <a:xfrm>
            <a:off x="4258800" y="5273086"/>
            <a:ext cx="13436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r>
              <a:rPr lang="en-US" sz="1800" baseline="300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Quarter</a:t>
            </a:r>
            <a:endParaRPr/>
          </a:p>
        </p:txBody>
      </p:sp>
      <p:sp>
        <p:nvSpPr>
          <p:cNvPr id="482" name="Google Shape;482;p26"/>
          <p:cNvSpPr/>
          <p:nvPr/>
        </p:nvSpPr>
        <p:spPr>
          <a:xfrm>
            <a:off x="5124797" y="2143699"/>
            <a:ext cx="14237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Quarter</a:t>
            </a:r>
            <a:endParaRPr/>
          </a:p>
        </p:txBody>
      </p:sp>
      <p:cxnSp>
        <p:nvCxnSpPr>
          <p:cNvPr id="483" name="Google Shape;483;p26"/>
          <p:cNvCxnSpPr/>
          <p:nvPr/>
        </p:nvCxnSpPr>
        <p:spPr>
          <a:xfrm>
            <a:off x="3576251" y="3563042"/>
            <a:ext cx="682548" cy="0"/>
          </a:xfrm>
          <a:prstGeom prst="straightConnector1">
            <a:avLst/>
          </a:prstGeom>
          <a:noFill/>
          <a:ln w="76200" cap="flat" cmpd="sng">
            <a:solidFill>
              <a:srgbClr val="0070C0"/>
            </a:solidFill>
            <a:prstDash val="solid"/>
            <a:round/>
            <a:headEnd type="none" w="sm" len="sm"/>
            <a:tailEnd type="triangle" w="med" len="med"/>
          </a:ln>
        </p:spPr>
      </p:cxnSp>
      <p:cxnSp>
        <p:nvCxnSpPr>
          <p:cNvPr id="484" name="Google Shape;484;p26"/>
          <p:cNvCxnSpPr/>
          <p:nvPr/>
        </p:nvCxnSpPr>
        <p:spPr>
          <a:xfrm rot="10800000">
            <a:off x="4707083" y="4024399"/>
            <a:ext cx="0" cy="575657"/>
          </a:xfrm>
          <a:prstGeom prst="straightConnector1">
            <a:avLst/>
          </a:prstGeom>
          <a:noFill/>
          <a:ln w="76200" cap="flat" cmpd="sng">
            <a:solidFill>
              <a:srgbClr val="0070C0"/>
            </a:solidFill>
            <a:prstDash val="solid"/>
            <a:round/>
            <a:headEnd type="none" w="sm" len="sm"/>
            <a:tailEnd type="triangle" w="med" len="med"/>
          </a:ln>
        </p:spPr>
      </p:cxnSp>
      <p:cxnSp>
        <p:nvCxnSpPr>
          <p:cNvPr id="485" name="Google Shape;485;p26"/>
          <p:cNvCxnSpPr/>
          <p:nvPr/>
        </p:nvCxnSpPr>
        <p:spPr>
          <a:xfrm rot="10800000">
            <a:off x="5200836" y="3563042"/>
            <a:ext cx="673331" cy="0"/>
          </a:xfrm>
          <a:prstGeom prst="straightConnector1">
            <a:avLst/>
          </a:prstGeom>
          <a:noFill/>
          <a:ln w="76200" cap="flat" cmpd="sng">
            <a:solidFill>
              <a:srgbClr val="0070C0"/>
            </a:solidFill>
            <a:prstDash val="solid"/>
            <a:round/>
            <a:headEnd type="none" w="sm" len="sm"/>
            <a:tailEnd type="triangle" w="med" len="med"/>
          </a:ln>
        </p:spPr>
      </p:cxnSp>
      <p:cxnSp>
        <p:nvCxnSpPr>
          <p:cNvPr id="486" name="Google Shape;486;p26"/>
          <p:cNvCxnSpPr/>
          <p:nvPr/>
        </p:nvCxnSpPr>
        <p:spPr>
          <a:xfrm flipH="1">
            <a:off x="4729818" y="2599476"/>
            <a:ext cx="8314" cy="515390"/>
          </a:xfrm>
          <a:prstGeom prst="straightConnector1">
            <a:avLst/>
          </a:prstGeom>
          <a:noFill/>
          <a:ln w="76200" cap="flat" cmpd="sng">
            <a:solidFill>
              <a:srgbClr val="0070C0"/>
            </a:solidFill>
            <a:prstDash val="solid"/>
            <a:round/>
            <a:headEnd type="none" w="sm" len="sm"/>
            <a:tailEnd type="triangle" w="med" len="med"/>
          </a:ln>
        </p:spPr>
      </p:cxnSp>
      <p:cxnSp>
        <p:nvCxnSpPr>
          <p:cNvPr id="487" name="Google Shape;487;p26"/>
          <p:cNvCxnSpPr/>
          <p:nvPr/>
        </p:nvCxnSpPr>
        <p:spPr>
          <a:xfrm>
            <a:off x="6842414" y="1968310"/>
            <a:ext cx="692034" cy="0"/>
          </a:xfrm>
          <a:prstGeom prst="straightConnector1">
            <a:avLst/>
          </a:prstGeom>
          <a:noFill/>
          <a:ln w="76200" cap="flat" cmpd="sng">
            <a:solidFill>
              <a:srgbClr val="0070C0"/>
            </a:solidFill>
            <a:prstDash val="solid"/>
            <a:round/>
            <a:headEnd type="none" w="sm" len="sm"/>
            <a:tailEnd type="triangle" w="med" len="med"/>
          </a:ln>
        </p:spPr>
      </p:cxnSp>
      <p:sp>
        <p:nvSpPr>
          <p:cNvPr id="488" name="Google Shape;488;p26"/>
          <p:cNvSpPr txBox="1"/>
          <p:nvPr/>
        </p:nvSpPr>
        <p:spPr>
          <a:xfrm>
            <a:off x="7718367" y="1792390"/>
            <a:ext cx="910244"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Earth’s gravity</a:t>
            </a:r>
            <a:endParaRPr/>
          </a:p>
        </p:txBody>
      </p:sp>
      <p:cxnSp>
        <p:nvCxnSpPr>
          <p:cNvPr id="489" name="Google Shape;489;p26"/>
          <p:cNvCxnSpPr/>
          <p:nvPr/>
        </p:nvCxnSpPr>
        <p:spPr>
          <a:xfrm rot="10800000">
            <a:off x="2594610" y="3153641"/>
            <a:ext cx="766849" cy="0"/>
          </a:xfrm>
          <a:prstGeom prst="straightConnector1">
            <a:avLst/>
          </a:prstGeom>
          <a:noFill/>
          <a:ln w="76200" cap="flat" cmpd="sng">
            <a:solidFill>
              <a:srgbClr val="FFC000"/>
            </a:solidFill>
            <a:prstDash val="solid"/>
            <a:round/>
            <a:headEnd type="none" w="sm" len="sm"/>
            <a:tailEnd type="triangle" w="med" len="med"/>
          </a:ln>
        </p:spPr>
      </p:cxnSp>
      <p:cxnSp>
        <p:nvCxnSpPr>
          <p:cNvPr id="490" name="Google Shape;490;p26"/>
          <p:cNvCxnSpPr/>
          <p:nvPr/>
        </p:nvCxnSpPr>
        <p:spPr>
          <a:xfrm>
            <a:off x="6376994" y="3862301"/>
            <a:ext cx="785806" cy="0"/>
          </a:xfrm>
          <a:prstGeom prst="straightConnector1">
            <a:avLst/>
          </a:prstGeom>
          <a:noFill/>
          <a:ln w="76200" cap="flat" cmpd="sng">
            <a:solidFill>
              <a:srgbClr val="FFC000"/>
            </a:solidFill>
            <a:prstDash val="solid"/>
            <a:round/>
            <a:headEnd type="none" w="sm" len="sm"/>
            <a:tailEnd type="triangle" w="med" len="med"/>
          </a:ln>
        </p:spPr>
      </p:cxnSp>
      <p:cxnSp>
        <p:nvCxnSpPr>
          <p:cNvPr id="491" name="Google Shape;491;p26"/>
          <p:cNvCxnSpPr/>
          <p:nvPr/>
        </p:nvCxnSpPr>
        <p:spPr>
          <a:xfrm>
            <a:off x="6842414" y="2599476"/>
            <a:ext cx="692034" cy="0"/>
          </a:xfrm>
          <a:prstGeom prst="straightConnector1">
            <a:avLst/>
          </a:prstGeom>
          <a:noFill/>
          <a:ln w="76200" cap="flat" cmpd="sng">
            <a:solidFill>
              <a:srgbClr val="FFC000"/>
            </a:solidFill>
            <a:prstDash val="solid"/>
            <a:round/>
            <a:headEnd type="none" w="sm" len="sm"/>
            <a:tailEnd type="triangle" w="med" len="med"/>
          </a:ln>
        </p:spPr>
      </p:cxnSp>
      <p:sp>
        <p:nvSpPr>
          <p:cNvPr id="492" name="Google Shape;492;p26"/>
          <p:cNvSpPr txBox="1"/>
          <p:nvPr/>
        </p:nvSpPr>
        <p:spPr>
          <a:xfrm>
            <a:off x="7718367" y="2379187"/>
            <a:ext cx="120950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Sun’s DIFFER-ENTIAL gravity</a:t>
            </a:r>
            <a:endParaRPr/>
          </a:p>
        </p:txBody>
      </p:sp>
      <p:sp>
        <p:nvSpPr>
          <p:cNvPr id="493" name="Google Shape;493;p26"/>
          <p:cNvSpPr txBox="1"/>
          <p:nvPr/>
        </p:nvSpPr>
        <p:spPr>
          <a:xfrm>
            <a:off x="274165" y="1885640"/>
            <a:ext cx="1670858"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Viewed from NORTH of Earth’s orbit</a:t>
            </a:r>
            <a:endParaRPr/>
          </a:p>
        </p:txBody>
      </p:sp>
      <p:cxnSp>
        <p:nvCxnSpPr>
          <p:cNvPr id="494" name="Google Shape;494;p26"/>
          <p:cNvCxnSpPr/>
          <p:nvPr/>
        </p:nvCxnSpPr>
        <p:spPr>
          <a:xfrm flipH="1">
            <a:off x="2720340" y="3723496"/>
            <a:ext cx="237952" cy="477116"/>
          </a:xfrm>
          <a:prstGeom prst="straightConnector1">
            <a:avLst/>
          </a:prstGeom>
          <a:noFill/>
          <a:ln w="76200" cap="flat" cmpd="sng">
            <a:solidFill>
              <a:schemeClr val="dk1"/>
            </a:solidFill>
            <a:prstDash val="solid"/>
            <a:round/>
            <a:headEnd type="none" w="sm" len="sm"/>
            <a:tailEnd type="triangle" w="med" len="med"/>
          </a:ln>
        </p:spPr>
      </p:cxnSp>
      <p:cxnSp>
        <p:nvCxnSpPr>
          <p:cNvPr id="495" name="Google Shape;495;p26"/>
          <p:cNvCxnSpPr/>
          <p:nvPr/>
        </p:nvCxnSpPr>
        <p:spPr>
          <a:xfrm>
            <a:off x="3079865" y="3723496"/>
            <a:ext cx="0" cy="643198"/>
          </a:xfrm>
          <a:prstGeom prst="straightConnector1">
            <a:avLst/>
          </a:prstGeom>
          <a:noFill/>
          <a:ln w="76200" cap="flat" cmpd="sng">
            <a:solidFill>
              <a:schemeClr val="dk1"/>
            </a:solidFill>
            <a:prstDash val="dot"/>
            <a:round/>
            <a:headEnd type="none" w="sm" len="sm"/>
            <a:tailEnd type="triangle" w="med" len="med"/>
          </a:ln>
        </p:spPr>
      </p:cxnSp>
      <p:cxnSp>
        <p:nvCxnSpPr>
          <p:cNvPr id="496" name="Google Shape;496;p26"/>
          <p:cNvCxnSpPr/>
          <p:nvPr/>
        </p:nvCxnSpPr>
        <p:spPr>
          <a:xfrm>
            <a:off x="6842414" y="4694442"/>
            <a:ext cx="759025" cy="0"/>
          </a:xfrm>
          <a:prstGeom prst="straightConnector1">
            <a:avLst/>
          </a:prstGeom>
          <a:noFill/>
          <a:ln w="76200" cap="flat" cmpd="sng">
            <a:solidFill>
              <a:schemeClr val="dk1"/>
            </a:solidFill>
            <a:prstDash val="dot"/>
            <a:round/>
            <a:headEnd type="none" w="sm" len="sm"/>
            <a:tailEnd type="triangle" w="med" len="med"/>
          </a:ln>
        </p:spPr>
      </p:cxnSp>
      <p:sp>
        <p:nvSpPr>
          <p:cNvPr id="497" name="Google Shape;497;p26"/>
          <p:cNvSpPr txBox="1"/>
          <p:nvPr/>
        </p:nvSpPr>
        <p:spPr>
          <a:xfrm>
            <a:off x="7671261" y="3861392"/>
            <a:ext cx="1309256" cy="1477328"/>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WITHOUT Sun’s tidal force</a:t>
            </a:r>
            <a:endParaRPr/>
          </a:p>
        </p:txBody>
      </p:sp>
      <p:cxnSp>
        <p:nvCxnSpPr>
          <p:cNvPr id="498" name="Google Shape;498;p26"/>
          <p:cNvCxnSpPr/>
          <p:nvPr/>
        </p:nvCxnSpPr>
        <p:spPr>
          <a:xfrm>
            <a:off x="6842414" y="5654411"/>
            <a:ext cx="759025" cy="16051"/>
          </a:xfrm>
          <a:prstGeom prst="straightConnector1">
            <a:avLst/>
          </a:prstGeom>
          <a:noFill/>
          <a:ln w="76200" cap="flat" cmpd="sng">
            <a:solidFill>
              <a:schemeClr val="dk1"/>
            </a:solidFill>
            <a:prstDash val="solid"/>
            <a:round/>
            <a:headEnd type="none" w="sm" len="sm"/>
            <a:tailEnd type="triangle" w="med" len="med"/>
          </a:ln>
        </p:spPr>
      </p:cxnSp>
      <p:sp>
        <p:nvSpPr>
          <p:cNvPr id="499" name="Google Shape;499;p26"/>
          <p:cNvSpPr txBox="1"/>
          <p:nvPr/>
        </p:nvSpPr>
        <p:spPr>
          <a:xfrm>
            <a:off x="7671261" y="5366429"/>
            <a:ext cx="1331971" cy="1200329"/>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 Sun’s tidal force</a:t>
            </a:r>
            <a:endParaRPr/>
          </a:p>
        </p:txBody>
      </p:sp>
      <p:cxnSp>
        <p:nvCxnSpPr>
          <p:cNvPr id="500" name="Google Shape;500;p26"/>
          <p:cNvCxnSpPr/>
          <p:nvPr/>
        </p:nvCxnSpPr>
        <p:spPr>
          <a:xfrm rot="10800000" flipH="1">
            <a:off x="6446521" y="2774045"/>
            <a:ext cx="28304" cy="651650"/>
          </a:xfrm>
          <a:prstGeom prst="straightConnector1">
            <a:avLst/>
          </a:prstGeom>
          <a:noFill/>
          <a:ln w="76200" cap="flat" cmpd="sng">
            <a:solidFill>
              <a:schemeClr val="dk1"/>
            </a:solidFill>
            <a:prstDash val="dot"/>
            <a:round/>
            <a:headEnd type="none" w="sm" len="sm"/>
            <a:tailEnd type="triangle" w="med" len="med"/>
          </a:ln>
        </p:spPr>
      </p:cxnSp>
      <p:cxnSp>
        <p:nvCxnSpPr>
          <p:cNvPr id="501" name="Google Shape;501;p26"/>
          <p:cNvCxnSpPr>
            <a:stCxn id="477" idx="7"/>
          </p:cNvCxnSpPr>
          <p:nvPr/>
        </p:nvCxnSpPr>
        <p:spPr>
          <a:xfrm rot="10800000" flipH="1">
            <a:off x="6539100" y="2893772"/>
            <a:ext cx="303300" cy="581100"/>
          </a:xfrm>
          <a:prstGeom prst="straightConnector1">
            <a:avLst/>
          </a:prstGeom>
          <a:noFill/>
          <a:ln w="76200" cap="flat" cmpd="sng">
            <a:solidFill>
              <a:schemeClr val="dk1"/>
            </a:solidFill>
            <a:prstDash val="solid"/>
            <a:round/>
            <a:headEnd type="none" w="sm" len="sm"/>
            <a:tailEnd type="triangle" w="med" len="med"/>
          </a:ln>
        </p:spPr>
      </p:cxnSp>
      <p:sp>
        <p:nvSpPr>
          <p:cNvPr id="502" name="Google Shape;502;p26"/>
          <p:cNvSpPr txBox="1"/>
          <p:nvPr/>
        </p:nvSpPr>
        <p:spPr>
          <a:xfrm>
            <a:off x="367760" y="3425695"/>
            <a:ext cx="69827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chemeClr val="dk1"/>
                </a:solidFill>
                <a:latin typeface="Arial"/>
                <a:ea typeface="Arial"/>
                <a:cs typeface="Arial"/>
                <a:sym typeface="Arial"/>
              </a:rPr>
              <a:t>Sun</a:t>
            </a:r>
            <a:endParaRPr/>
          </a:p>
        </p:txBody>
      </p:sp>
      <p:sp>
        <p:nvSpPr>
          <p:cNvPr id="503" name="Google Shape;503;p26"/>
          <p:cNvSpPr txBox="1"/>
          <p:nvPr/>
        </p:nvSpPr>
        <p:spPr>
          <a:xfrm>
            <a:off x="4369691" y="3410239"/>
            <a:ext cx="7193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Earth</a:t>
            </a:r>
            <a:endParaRPr/>
          </a:p>
        </p:txBody>
      </p:sp>
      <p:sp>
        <p:nvSpPr>
          <p:cNvPr id="504" name="Google Shape;504;p26"/>
          <p:cNvSpPr txBox="1"/>
          <p:nvPr/>
        </p:nvSpPr>
        <p:spPr>
          <a:xfrm>
            <a:off x="274165" y="5889699"/>
            <a:ext cx="2824407"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Line of perigee-apogee</a:t>
            </a:r>
            <a:r>
              <a:rPr lang="en-US" sz="1600">
                <a:solidFill>
                  <a:schemeClr val="dk1"/>
                </a:solidFill>
                <a:latin typeface="Arial"/>
                <a:ea typeface="Arial"/>
                <a:cs typeface="Arial"/>
                <a:sym typeface="Arial"/>
              </a:rPr>
              <a:t>: (argument of periapsis) ADVANCES every 8.85 yrs</a:t>
            </a:r>
            <a:endParaRPr sz="1600">
              <a:solidFill>
                <a:schemeClr val="dk1"/>
              </a:solidFill>
              <a:latin typeface="Arial"/>
              <a:ea typeface="Arial"/>
              <a:cs typeface="Arial"/>
              <a:sym typeface="Arial"/>
            </a:endParaRPr>
          </a:p>
        </p:txBody>
      </p:sp>
      <p:sp>
        <p:nvSpPr>
          <p:cNvPr id="505" name="Google Shape;505;p26"/>
          <p:cNvSpPr txBox="1"/>
          <p:nvPr/>
        </p:nvSpPr>
        <p:spPr>
          <a:xfrm>
            <a:off x="3361458" y="5889699"/>
            <a:ext cx="3344141" cy="646331"/>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C00000"/>
                </a:solidFill>
                <a:latin typeface="Arial"/>
                <a:ea typeface="Arial"/>
                <a:cs typeface="Arial"/>
                <a:sym typeface="Arial"/>
              </a:rPr>
              <a:t>Twisting a spinning system makes it PRECESS (wobble)</a:t>
            </a:r>
            <a:endParaRPr/>
          </a:p>
        </p:txBody>
      </p:sp>
      <p:sp>
        <p:nvSpPr>
          <p:cNvPr id="506" name="Google Shape;506;p26"/>
          <p:cNvSpPr txBox="1"/>
          <p:nvPr/>
        </p:nvSpPr>
        <p:spPr>
          <a:xfrm>
            <a:off x="2855925" y="65406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27"/>
          <p:cNvSpPr txBox="1">
            <a:spLocks noGrp="1"/>
          </p:cNvSpPr>
          <p:nvPr>
            <p:ph type="title"/>
          </p:nvPr>
        </p:nvSpPr>
        <p:spPr>
          <a:xfrm>
            <a:off x="0" y="1666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 Tides on Earth-Moon System</a:t>
            </a:r>
            <a:endParaRPr/>
          </a:p>
        </p:txBody>
      </p:sp>
      <p:sp>
        <p:nvSpPr>
          <p:cNvPr id="512" name="Google Shape;512;p27"/>
          <p:cNvSpPr txBox="1">
            <a:spLocks noGrp="1"/>
          </p:cNvSpPr>
          <p:nvPr>
            <p:ph type="body" idx="1"/>
          </p:nvPr>
        </p:nvSpPr>
        <p:spPr>
          <a:xfrm>
            <a:off x="457993"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Similarly, Sun pulls harder on “near” side of Earth-Moon system than “far” side.</a:t>
            </a:r>
            <a:endParaRPr/>
          </a:p>
          <a:p>
            <a:pPr marL="341313" lvl="0" indent="-341313" algn="l" rtl="0">
              <a:lnSpc>
                <a:spcPct val="97000"/>
              </a:lnSpc>
              <a:spcBef>
                <a:spcPts val="800"/>
              </a:spcBef>
              <a:spcAft>
                <a:spcPts val="0"/>
              </a:spcAft>
              <a:buSzPts val="3200"/>
              <a:buChar char="•"/>
            </a:pPr>
            <a:r>
              <a:rPr lang="en-US"/>
              <a:t>🡪 Creates a “3-body problem”</a:t>
            </a:r>
            <a:endParaRPr/>
          </a:p>
          <a:p>
            <a:pPr marL="741363" lvl="1" indent="-284163" algn="l" rtl="0">
              <a:lnSpc>
                <a:spcPct val="97000"/>
              </a:lnSpc>
              <a:spcBef>
                <a:spcPts val="700"/>
              </a:spcBef>
              <a:spcAft>
                <a:spcPts val="0"/>
              </a:spcAft>
              <a:buSzPts val="2800"/>
              <a:buChar char="–"/>
            </a:pPr>
            <a:r>
              <a:rPr lang="en-US"/>
              <a:t>Orbits NEVER repeat, </a:t>
            </a:r>
            <a:endParaRPr/>
          </a:p>
          <a:p>
            <a:pPr marL="741363" lvl="1" indent="-284163" algn="l" rtl="0">
              <a:lnSpc>
                <a:spcPct val="97000"/>
              </a:lnSpc>
              <a:spcBef>
                <a:spcPts val="700"/>
              </a:spcBef>
              <a:spcAft>
                <a:spcPts val="0"/>
              </a:spcAft>
              <a:buSzPts val="2800"/>
              <a:buChar char="–"/>
            </a:pPr>
            <a:r>
              <a:rPr lang="en-US"/>
              <a:t>Impossible to calculate with a simple formula</a:t>
            </a:r>
            <a:endParaRPr/>
          </a:p>
          <a:p>
            <a:pPr marL="741363" lvl="1" indent="-284163" algn="l" rtl="0">
              <a:lnSpc>
                <a:spcPct val="97000"/>
              </a:lnSpc>
              <a:spcBef>
                <a:spcPts val="700"/>
              </a:spcBef>
              <a:spcAft>
                <a:spcPts val="0"/>
              </a:spcAft>
              <a:buSzPts val="2800"/>
              <a:buChar char="–"/>
            </a:pPr>
            <a:r>
              <a:rPr lang="en-US"/>
              <a:t>Requires a computer to predict the orbits, but only for a limited time in the future</a:t>
            </a:r>
            <a:endParaRPr/>
          </a:p>
        </p:txBody>
      </p:sp>
      <p:sp>
        <p:nvSpPr>
          <p:cNvPr id="513" name="Google Shape;513;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8"/>
          <p:cNvSpPr txBox="1">
            <a:spLocks noGrp="1"/>
          </p:cNvSpPr>
          <p:nvPr>
            <p:ph type="title"/>
          </p:nvPr>
        </p:nvSpPr>
        <p:spPr>
          <a:xfrm>
            <a:off x="1" y="657288"/>
            <a:ext cx="5638800" cy="1309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Regression of Line of Nodes</a:t>
            </a:r>
            <a:endParaRPr/>
          </a:p>
        </p:txBody>
      </p:sp>
      <p:sp>
        <p:nvSpPr>
          <p:cNvPr id="519" name="Google Shape;519;p28"/>
          <p:cNvSpPr txBox="1">
            <a:spLocks noGrp="1"/>
          </p:cNvSpPr>
          <p:nvPr>
            <p:ph type="body" idx="1"/>
          </p:nvPr>
        </p:nvSpPr>
        <p:spPr>
          <a:xfrm>
            <a:off x="0" y="2224087"/>
            <a:ext cx="8915399" cy="4572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Moon returns to same point on line of nodes every Pnodes=27.2122 days (“draconic month”)</a:t>
            </a:r>
            <a:endParaRPr/>
          </a:p>
          <a:p>
            <a:pPr marL="341313" lvl="0" indent="-341313" algn="l" rtl="0">
              <a:lnSpc>
                <a:spcPct val="97000"/>
              </a:lnSpc>
              <a:spcBef>
                <a:spcPts val="800"/>
              </a:spcBef>
              <a:spcAft>
                <a:spcPts val="0"/>
              </a:spcAft>
              <a:buSzPts val="2800"/>
              <a:buChar char="•"/>
            </a:pPr>
            <a:r>
              <a:rPr lang="en-US" sz="2800"/>
              <a:t>Sidereal month (with respect to stars) is Psid=27.3217 days (“sidereal month”)</a:t>
            </a:r>
            <a:endParaRPr/>
          </a:p>
          <a:p>
            <a:pPr marL="341313" lvl="0" indent="-341313" algn="l" rtl="0">
              <a:lnSpc>
                <a:spcPct val="97000"/>
              </a:lnSpc>
              <a:spcBef>
                <a:spcPts val="800"/>
              </a:spcBef>
              <a:spcAft>
                <a:spcPts val="0"/>
              </a:spcAft>
              <a:buSzPts val="2800"/>
              <a:buChar char="•"/>
            </a:pPr>
            <a:r>
              <a:rPr lang="en-US" sz="2800"/>
              <a:t>Pnodes&lt;Psid 🡪 line of nodes REGRESSES backward</a:t>
            </a:r>
            <a:endParaRPr sz="2800"/>
          </a:p>
          <a:p>
            <a:pPr marL="341313" lvl="0" indent="-341313" algn="l" rtl="0">
              <a:lnSpc>
                <a:spcPct val="97000"/>
              </a:lnSpc>
              <a:spcBef>
                <a:spcPts val="800"/>
              </a:spcBef>
              <a:spcAft>
                <a:spcPts val="0"/>
              </a:spcAft>
              <a:buSzPts val="2800"/>
              <a:buChar char="•"/>
            </a:pPr>
            <a:r>
              <a:rPr lang="en-US" sz="2800"/>
              <a:t>Cycle repeats in period = 1/(1/Pnodes-1/Psid)) = 6789.82 days = 18.5895 years</a:t>
            </a:r>
            <a:endParaRPr/>
          </a:p>
          <a:p>
            <a:pPr marL="341313" lvl="0" indent="-341313" algn="l" rtl="0">
              <a:lnSpc>
                <a:spcPct val="97000"/>
              </a:lnSpc>
              <a:spcBef>
                <a:spcPts val="800"/>
              </a:spcBef>
              <a:spcAft>
                <a:spcPts val="0"/>
              </a:spcAft>
              <a:buSzPts val="2800"/>
              <a:buChar char="•"/>
            </a:pPr>
            <a:r>
              <a:rPr lang="en-US" sz="2800">
                <a:solidFill>
                  <a:srgbClr val="0070C0"/>
                </a:solidFill>
              </a:rPr>
              <a:t>Result: </a:t>
            </a:r>
            <a:r>
              <a:rPr lang="en-US" sz="2800" b="1">
                <a:solidFill>
                  <a:srgbClr val="0070C0"/>
                </a:solidFill>
              </a:rPr>
              <a:t>regression of line of nodes </a:t>
            </a:r>
            <a:r>
              <a:rPr lang="en-US" sz="2800">
                <a:solidFill>
                  <a:srgbClr val="0070C0"/>
                </a:solidFill>
              </a:rPr>
              <a:t>(18.6 yrs, 4.2’ </a:t>
            </a:r>
            <a:r>
              <a:rPr lang="en-US" sz="2800" u="sng">
                <a:solidFill>
                  <a:srgbClr val="0070C0"/>
                </a:solidFill>
                <a:hlinkClick r:id="rId3">
                  <a:extLst>
                    <a:ext uri="{A12FA001-AC4F-418D-AE19-62706E023703}">
                      <ahyp:hlinkClr xmlns:ahyp="http://schemas.microsoft.com/office/drawing/2018/hyperlinkcolor" val="tx"/>
                    </a:ext>
                  </a:extLst>
                </a:hlinkClick>
              </a:rPr>
              <a:t>video</a:t>
            </a:r>
            <a:r>
              <a:rPr lang="en-US" sz="2800">
                <a:solidFill>
                  <a:srgbClr val="0070C0"/>
                </a:solidFill>
              </a:rPr>
              <a:t>) – regresses at 1.6 deg/month</a:t>
            </a:r>
            <a:endParaRPr sz="2800">
              <a:solidFill>
                <a:srgbClr val="0070C0"/>
              </a:solidFill>
            </a:endParaRPr>
          </a:p>
          <a:p>
            <a:pPr marL="0" lvl="0" indent="0" algn="l" rtl="0">
              <a:lnSpc>
                <a:spcPct val="97000"/>
              </a:lnSpc>
              <a:spcBef>
                <a:spcPts val="800"/>
              </a:spcBef>
              <a:spcAft>
                <a:spcPts val="0"/>
              </a:spcAft>
              <a:buSzPts val="3200"/>
              <a:buNone/>
            </a:pPr>
            <a:endParaRPr/>
          </a:p>
        </p:txBody>
      </p:sp>
      <p:pic>
        <p:nvPicPr>
          <p:cNvPr id="520" name="Google Shape;520;p28"/>
          <p:cNvPicPr preferRelativeResize="0"/>
          <p:nvPr/>
        </p:nvPicPr>
        <p:blipFill rotWithShape="1">
          <a:blip r:embed="rId4">
            <a:alphaModFix/>
          </a:blip>
          <a:srcRect/>
          <a:stretch/>
        </p:blipFill>
        <p:spPr>
          <a:xfrm>
            <a:off x="5759712" y="0"/>
            <a:ext cx="3370433" cy="2317174"/>
          </a:xfrm>
          <a:prstGeom prst="rect">
            <a:avLst/>
          </a:prstGeom>
          <a:noFill/>
          <a:ln>
            <a:noFill/>
          </a:ln>
        </p:spPr>
      </p:pic>
      <p:cxnSp>
        <p:nvCxnSpPr>
          <p:cNvPr id="521" name="Google Shape;521;p28"/>
          <p:cNvCxnSpPr/>
          <p:nvPr/>
        </p:nvCxnSpPr>
        <p:spPr>
          <a:xfrm>
            <a:off x="7467600" y="6096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cxnSp>
        <p:nvCxnSpPr>
          <p:cNvPr id="522" name="Google Shape;522;p28"/>
          <p:cNvCxnSpPr/>
          <p:nvPr/>
        </p:nvCxnSpPr>
        <p:spPr>
          <a:xfrm rot="10800000">
            <a:off x="7010400" y="15240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523" name="Google Shape;523;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9"/>
          <p:cNvPicPr preferRelativeResize="0"/>
          <p:nvPr/>
        </p:nvPicPr>
        <p:blipFill rotWithShape="1">
          <a:blip r:embed="rId3">
            <a:alphaModFix/>
          </a:blip>
          <a:srcRect/>
          <a:stretch/>
        </p:blipFill>
        <p:spPr>
          <a:xfrm rot="-2434382">
            <a:off x="3668729" y="484556"/>
            <a:ext cx="2559206" cy="2185988"/>
          </a:xfrm>
          <a:prstGeom prst="rect">
            <a:avLst/>
          </a:prstGeom>
          <a:noFill/>
          <a:ln>
            <a:noFill/>
          </a:ln>
        </p:spPr>
      </p:pic>
      <p:sp>
        <p:nvSpPr>
          <p:cNvPr id="529" name="Google Shape;529;p29"/>
          <p:cNvSpPr txBox="1">
            <a:spLocks noGrp="1"/>
          </p:cNvSpPr>
          <p:nvPr>
            <p:ph type="title"/>
          </p:nvPr>
        </p:nvSpPr>
        <p:spPr>
          <a:xfrm>
            <a:off x="52244" y="457350"/>
            <a:ext cx="3748500" cy="2133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a:t>Advancement of Line of Periapse (Apsides)</a:t>
            </a:r>
            <a:endParaRPr/>
          </a:p>
        </p:txBody>
      </p:sp>
      <p:sp>
        <p:nvSpPr>
          <p:cNvPr id="530" name="Google Shape;530;p29"/>
          <p:cNvSpPr txBox="1">
            <a:spLocks noGrp="1"/>
          </p:cNvSpPr>
          <p:nvPr>
            <p:ph type="body" idx="1"/>
          </p:nvPr>
        </p:nvSpPr>
        <p:spPr>
          <a:xfrm>
            <a:off x="52244" y="2971800"/>
            <a:ext cx="8404369" cy="3886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Moon returns to perigee every Pperigee=27.55455 days (“anomalistic month”)</a:t>
            </a:r>
            <a:endParaRPr/>
          </a:p>
          <a:p>
            <a:pPr marL="341313" lvl="0" indent="-341313" algn="l" rtl="0">
              <a:lnSpc>
                <a:spcPct val="97000"/>
              </a:lnSpc>
              <a:spcBef>
                <a:spcPts val="800"/>
              </a:spcBef>
              <a:spcAft>
                <a:spcPts val="0"/>
              </a:spcAft>
              <a:buSzPts val="2400"/>
              <a:buChar char="•"/>
            </a:pPr>
            <a:r>
              <a:rPr lang="en-US" sz="2400"/>
              <a:t>Sidereal month (with respect to stars) is Psid=27.3217 days</a:t>
            </a:r>
            <a:endParaRPr/>
          </a:p>
          <a:p>
            <a:pPr marL="341313" lvl="0" indent="-341313" algn="l" rtl="0">
              <a:lnSpc>
                <a:spcPct val="97000"/>
              </a:lnSpc>
              <a:spcBef>
                <a:spcPts val="800"/>
              </a:spcBef>
              <a:spcAft>
                <a:spcPts val="0"/>
              </a:spcAft>
              <a:buSzPts val="2400"/>
              <a:buChar char="•"/>
            </a:pPr>
            <a:r>
              <a:rPr lang="en-US" sz="2400"/>
              <a:t>Pperigee&gt;Psid 🡪 line of periapse ADVANCES</a:t>
            </a:r>
            <a:endParaRPr sz="2400"/>
          </a:p>
          <a:p>
            <a:pPr marL="341313" lvl="0" indent="-341313" algn="l" rtl="0">
              <a:lnSpc>
                <a:spcPct val="97000"/>
              </a:lnSpc>
              <a:spcBef>
                <a:spcPts val="800"/>
              </a:spcBef>
              <a:spcAft>
                <a:spcPts val="0"/>
              </a:spcAft>
              <a:buSzPts val="2400"/>
              <a:buChar char="•"/>
            </a:pPr>
            <a:r>
              <a:rPr lang="en-US" sz="2400"/>
              <a:t>Cycle repeats in Psynod = 1/(1/Psid-1/Pperigee)) = 3233.15 days = 8.8519 years</a:t>
            </a:r>
            <a:endParaRPr/>
          </a:p>
          <a:p>
            <a:pPr marL="341313" lvl="0" indent="-341313" algn="l" rtl="0">
              <a:lnSpc>
                <a:spcPct val="97000"/>
              </a:lnSpc>
              <a:spcBef>
                <a:spcPts val="800"/>
              </a:spcBef>
              <a:spcAft>
                <a:spcPts val="0"/>
              </a:spcAft>
              <a:buSzPts val="2400"/>
              <a:buChar char="•"/>
            </a:pPr>
            <a:r>
              <a:rPr lang="en-US" sz="2400">
                <a:solidFill>
                  <a:srgbClr val="0070C0"/>
                </a:solidFill>
              </a:rPr>
              <a:t>Result: </a:t>
            </a:r>
            <a:r>
              <a:rPr lang="en-US" sz="2400" b="1">
                <a:solidFill>
                  <a:srgbClr val="0070C0"/>
                </a:solidFill>
              </a:rPr>
              <a:t>advancement of line of periapse (3.3 deg/month)</a:t>
            </a:r>
            <a:endParaRPr sz="2400"/>
          </a:p>
          <a:p>
            <a:pPr marL="0" lvl="0" indent="0" algn="l" rtl="0">
              <a:lnSpc>
                <a:spcPct val="97000"/>
              </a:lnSpc>
              <a:spcBef>
                <a:spcPts val="800"/>
              </a:spcBef>
              <a:spcAft>
                <a:spcPts val="0"/>
              </a:spcAft>
              <a:buSzPts val="3200"/>
              <a:buNone/>
            </a:pPr>
            <a:endParaRPr/>
          </a:p>
        </p:txBody>
      </p:sp>
      <p:pic>
        <p:nvPicPr>
          <p:cNvPr id="531" name="Google Shape;531;p29"/>
          <p:cNvPicPr preferRelativeResize="0"/>
          <p:nvPr/>
        </p:nvPicPr>
        <p:blipFill rotWithShape="1">
          <a:blip r:embed="rId4">
            <a:alphaModFix/>
          </a:blip>
          <a:srcRect/>
          <a:stretch/>
        </p:blipFill>
        <p:spPr>
          <a:xfrm>
            <a:off x="6248400" y="0"/>
            <a:ext cx="2813050" cy="3048288"/>
          </a:xfrm>
          <a:prstGeom prst="rect">
            <a:avLst/>
          </a:prstGeom>
          <a:noFill/>
          <a:ln>
            <a:noFill/>
          </a:ln>
        </p:spPr>
      </p:pic>
      <p:sp>
        <p:nvSpPr>
          <p:cNvPr id="532" name="Google Shape;532;p29"/>
          <p:cNvSpPr txBox="1"/>
          <p:nvPr/>
        </p:nvSpPr>
        <p:spPr>
          <a:xfrm>
            <a:off x="8153400" y="1906369"/>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Nick Strobel</a:t>
            </a:r>
            <a:endParaRPr/>
          </a:p>
        </p:txBody>
      </p:sp>
      <p:sp>
        <p:nvSpPr>
          <p:cNvPr id="533" name="Google Shape;533;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Preview: Eclipse Types</a:t>
            </a:r>
            <a:endParaRPr/>
          </a:p>
        </p:txBody>
      </p:sp>
      <p:pic>
        <p:nvPicPr>
          <p:cNvPr id="122" name="Google Shape;122;p3"/>
          <p:cNvPicPr preferRelativeResize="0">
            <a:picLocks noGrp="1"/>
          </p:cNvPicPr>
          <p:nvPr>
            <p:ph type="body" idx="1"/>
          </p:nvPr>
        </p:nvPicPr>
        <p:blipFill rotWithShape="1">
          <a:blip r:embed="rId3">
            <a:alphaModFix/>
          </a:blip>
          <a:srcRect/>
          <a:stretch/>
        </p:blipFill>
        <p:spPr>
          <a:xfrm>
            <a:off x="169984" y="2133600"/>
            <a:ext cx="8802444" cy="2335342"/>
          </a:xfrm>
          <a:prstGeom prst="rect">
            <a:avLst/>
          </a:prstGeom>
          <a:noFill/>
          <a:ln>
            <a:noFill/>
          </a:ln>
        </p:spPr>
      </p:pic>
      <p:sp>
        <p:nvSpPr>
          <p:cNvPr id="123" name="Google Shape;123;p3"/>
          <p:cNvSpPr txBox="1"/>
          <p:nvPr/>
        </p:nvSpPr>
        <p:spPr>
          <a:xfrm>
            <a:off x="2208213" y="4773742"/>
            <a:ext cx="6477000" cy="156966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Most common                                      Rarest</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Visible from                                Visible from </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largest area                                 least area</a:t>
            </a:r>
            <a:endParaRPr/>
          </a:p>
        </p:txBody>
      </p:sp>
      <p:sp>
        <p:nvSpPr>
          <p:cNvPr id="124" name="Google Shape;124;p3"/>
          <p:cNvSpPr txBox="1"/>
          <p:nvPr/>
        </p:nvSpPr>
        <p:spPr>
          <a:xfrm>
            <a:off x="5446713" y="2819400"/>
            <a:ext cx="2362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🡨-----Hybrid--------🡪</a:t>
            </a:r>
            <a:endParaRPr sz="1800">
              <a:solidFill>
                <a:srgbClr val="FFFF00"/>
              </a:solidFill>
              <a:latin typeface="Arial"/>
              <a:ea typeface="Arial"/>
              <a:cs typeface="Arial"/>
              <a:sym typeface="Arial"/>
            </a:endParaRPr>
          </a:p>
        </p:txBody>
      </p:sp>
      <p:sp>
        <p:nvSpPr>
          <p:cNvPr id="125" name="Google Shape;125;p3"/>
          <p:cNvSpPr txBox="1"/>
          <p:nvPr/>
        </p:nvSpPr>
        <p:spPr>
          <a:xfrm>
            <a:off x="2228995" y="2209800"/>
            <a:ext cx="68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FF00"/>
                </a:solidFill>
                <a:latin typeface="Arial"/>
                <a:ea typeface="Arial"/>
                <a:cs typeface="Arial"/>
                <a:sym typeface="Arial"/>
              </a:rPr>
              <a:t>3 (4)</a:t>
            </a:r>
            <a:endParaRPr sz="1800" b="1">
              <a:solidFill>
                <a:srgbClr val="FFFF00"/>
              </a:solidFill>
              <a:latin typeface="Arial"/>
              <a:ea typeface="Arial"/>
              <a:cs typeface="Arial"/>
              <a:sym typeface="Arial"/>
            </a:endParaRPr>
          </a:p>
        </p:txBody>
      </p:sp>
      <p:sp>
        <p:nvSpPr>
          <p:cNvPr id="126" name="Google Shape;126;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0"/>
          <p:cNvSpPr txBox="1">
            <a:spLocks noGrp="1"/>
          </p:cNvSpPr>
          <p:nvPr>
            <p:ph type="title"/>
          </p:nvPr>
        </p:nvSpPr>
        <p:spPr>
          <a:xfrm>
            <a:off x="457200" y="280988"/>
            <a:ext cx="8228100" cy="785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a:t>
            </a:r>
            <a:endParaRPr/>
          </a:p>
        </p:txBody>
      </p:sp>
      <p:sp>
        <p:nvSpPr>
          <p:cNvPr id="539" name="Google Shape;539;p30"/>
          <p:cNvSpPr txBox="1">
            <a:spLocks noGrp="1"/>
          </p:cNvSpPr>
          <p:nvPr>
            <p:ph type="body" idx="1"/>
          </p:nvPr>
        </p:nvSpPr>
        <p:spPr>
          <a:xfrm>
            <a:off x="457199" y="1066800"/>
            <a:ext cx="8228014" cy="5638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Synodic month (phases): P=29.5306 days</a:t>
            </a:r>
            <a:endParaRPr/>
          </a:p>
          <a:p>
            <a:pPr marL="341313" lvl="0" indent="-341313" algn="l" rtl="0">
              <a:lnSpc>
                <a:spcPct val="97000"/>
              </a:lnSpc>
              <a:spcBef>
                <a:spcPts val="800"/>
              </a:spcBef>
              <a:spcAft>
                <a:spcPts val="0"/>
              </a:spcAft>
              <a:buSzPts val="3200"/>
              <a:buChar char="•"/>
            </a:pPr>
            <a:r>
              <a:rPr lang="en-US"/>
              <a:t>If integral number of phase (synodic), line of nodes (draconic) and perigee-apogee (anomalistic) months passes </a:t>
            </a:r>
            <a:endParaRPr/>
          </a:p>
          <a:p>
            <a:pPr marL="741363" lvl="1" indent="-284163" algn="l" rtl="0">
              <a:lnSpc>
                <a:spcPct val="97000"/>
              </a:lnSpc>
              <a:spcBef>
                <a:spcPts val="700"/>
              </a:spcBef>
              <a:spcAft>
                <a:spcPts val="0"/>
              </a:spcAft>
              <a:buSzPts val="2800"/>
              <a:buChar char="–"/>
            </a:pPr>
            <a:r>
              <a:rPr lang="en-US"/>
              <a:t>🡪 </a:t>
            </a:r>
            <a:r>
              <a:rPr lang="en-US" b="1">
                <a:solidFill>
                  <a:srgbClr val="0070C0"/>
                </a:solidFill>
              </a:rPr>
              <a:t>Sun-Earth-Moon system REPEATS a position</a:t>
            </a:r>
            <a:endParaRPr/>
          </a:p>
          <a:p>
            <a:pPr marL="341313" lvl="0" indent="-341313" algn="l" rtl="0">
              <a:lnSpc>
                <a:spcPct val="97000"/>
              </a:lnSpc>
              <a:spcBef>
                <a:spcPts val="800"/>
              </a:spcBef>
              <a:spcAft>
                <a:spcPts val="0"/>
              </a:spcAft>
              <a:buSzPts val="3200"/>
              <a:buChar char="•"/>
            </a:pPr>
            <a:r>
              <a:rPr lang="en-US"/>
              <a:t>223 synodic months = 241.999 draconic months = 238.992 anomalistic months = 18.029 years = 6585.3213 solar days</a:t>
            </a:r>
            <a:endParaRPr/>
          </a:p>
          <a:p>
            <a:pPr marL="341313" lvl="0" indent="-341313" algn="l" rtl="0">
              <a:lnSpc>
                <a:spcPct val="97000"/>
              </a:lnSpc>
              <a:spcBef>
                <a:spcPts val="800"/>
              </a:spcBef>
              <a:spcAft>
                <a:spcPts val="0"/>
              </a:spcAft>
              <a:buSzPts val="3200"/>
              <a:buChar char="•"/>
            </a:pPr>
            <a:r>
              <a:rPr lang="en-US"/>
              <a:t>This also = 241.029 sidereal months</a:t>
            </a:r>
            <a:endParaRPr/>
          </a:p>
          <a:p>
            <a:pPr marL="741363" lvl="1" indent="-284163" algn="l" rtl="0">
              <a:lnSpc>
                <a:spcPct val="97000"/>
              </a:lnSpc>
              <a:spcBef>
                <a:spcPts val="700"/>
              </a:spcBef>
              <a:spcAft>
                <a:spcPts val="0"/>
              </a:spcAft>
              <a:buSzPts val="2800"/>
              <a:buChar char="–"/>
            </a:pPr>
            <a:r>
              <a:rPr lang="en-US"/>
              <a:t>🡪 SAROS Cycle (18 yrs, 11 days, </a:t>
            </a:r>
            <a:r>
              <a:rPr lang="en-US" b="1"/>
              <a:t>8 hrs</a:t>
            </a:r>
            <a:r>
              <a:rPr lang="en-US"/>
              <a:t>)</a:t>
            </a:r>
            <a:endParaRPr/>
          </a:p>
        </p:txBody>
      </p:sp>
      <p:sp>
        <p:nvSpPr>
          <p:cNvPr id="540" name="Google Shape;540;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1"/>
          <p:cNvSpPr txBox="1">
            <a:spLocks noGrp="1"/>
          </p:cNvSpPr>
          <p:nvPr>
            <p:ph type="title"/>
          </p:nvPr>
        </p:nvSpPr>
        <p:spPr>
          <a:xfrm>
            <a:off x="1849350" y="64300"/>
            <a:ext cx="6835800" cy="697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II</a:t>
            </a:r>
            <a:endParaRPr/>
          </a:p>
        </p:txBody>
      </p:sp>
      <p:sp>
        <p:nvSpPr>
          <p:cNvPr id="546" name="Google Shape;546;p31"/>
          <p:cNvSpPr txBox="1">
            <a:spLocks noGrp="1"/>
          </p:cNvSpPr>
          <p:nvPr>
            <p:ph type="body" idx="1"/>
          </p:nvPr>
        </p:nvSpPr>
        <p:spPr>
          <a:xfrm>
            <a:off x="0" y="762000"/>
            <a:ext cx="8990013" cy="2514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Note this is close to “Metonic” cycle, 235 synodic months = 19.0 years, when lunar phases </a:t>
            </a:r>
            <a:r>
              <a:rPr lang="en-US" sz="2800"/>
              <a:t>repeat on calendar dates</a:t>
            </a:r>
            <a:endParaRPr/>
          </a:p>
          <a:p>
            <a:pPr marL="341313" lvl="0" indent="-341313" algn="l" rtl="0">
              <a:lnSpc>
                <a:spcPct val="97000"/>
              </a:lnSpc>
              <a:spcBef>
                <a:spcPts val="800"/>
              </a:spcBef>
              <a:spcAft>
                <a:spcPts val="0"/>
              </a:spcAft>
              <a:buSzPts val="2400"/>
              <a:buChar char="•"/>
            </a:pPr>
            <a:r>
              <a:rPr lang="en-US" sz="2400"/>
              <a:t>1) Eclipse configurations repeat every 18 yrs, 11 days, 8 hrs 🡪 </a:t>
            </a:r>
            <a:r>
              <a:rPr lang="en-US" sz="2400" i="1">
                <a:solidFill>
                  <a:srgbClr val="262699"/>
                </a:solidFill>
              </a:rPr>
              <a:t>off by 1/3 of day = </a:t>
            </a:r>
            <a:r>
              <a:rPr lang="en-US" sz="2400" b="1" i="1">
                <a:solidFill>
                  <a:srgbClr val="262699"/>
                </a:solidFill>
              </a:rPr>
              <a:t>120 deg in longitude!</a:t>
            </a:r>
            <a:endParaRPr/>
          </a:p>
          <a:p>
            <a:pPr marL="341313" lvl="0" indent="-341313" algn="l" rtl="0">
              <a:lnSpc>
                <a:spcPct val="97000"/>
              </a:lnSpc>
              <a:spcBef>
                <a:spcPts val="800"/>
              </a:spcBef>
              <a:spcAft>
                <a:spcPts val="0"/>
              </a:spcAft>
              <a:buSzPts val="2400"/>
              <a:buChar char="•"/>
            </a:pPr>
            <a:r>
              <a:rPr lang="en-US" sz="2400"/>
              <a:t>2) Also, Sun’s declination changes over the 11.3 days 🡪 </a:t>
            </a:r>
            <a:r>
              <a:rPr lang="en-US" sz="2400" b="1" i="1">
                <a:solidFill>
                  <a:srgbClr val="262699"/>
                </a:solidFill>
              </a:rPr>
              <a:t>latitude of eclipse </a:t>
            </a:r>
            <a:r>
              <a:rPr lang="en-US" sz="2400" i="1">
                <a:solidFill>
                  <a:srgbClr val="262699"/>
                </a:solidFill>
              </a:rPr>
              <a:t>slowly changes to N or S between eclipses</a:t>
            </a:r>
            <a:endParaRPr sz="2400" i="1">
              <a:solidFill>
                <a:srgbClr val="262699"/>
              </a:solidFill>
            </a:endParaRPr>
          </a:p>
        </p:txBody>
      </p:sp>
      <p:pic>
        <p:nvPicPr>
          <p:cNvPr id="547" name="Google Shape;547;p31"/>
          <p:cNvPicPr preferRelativeResize="0"/>
          <p:nvPr/>
        </p:nvPicPr>
        <p:blipFill rotWithShape="1">
          <a:blip r:embed="rId3">
            <a:alphaModFix/>
          </a:blip>
          <a:srcRect/>
          <a:stretch/>
        </p:blipFill>
        <p:spPr>
          <a:xfrm>
            <a:off x="304800" y="3668430"/>
            <a:ext cx="8685213" cy="3189570"/>
          </a:xfrm>
          <a:prstGeom prst="rect">
            <a:avLst/>
          </a:prstGeom>
          <a:noFill/>
          <a:ln>
            <a:noFill/>
          </a:ln>
        </p:spPr>
      </p:pic>
      <p:sp>
        <p:nvSpPr>
          <p:cNvPr id="548" name="Google Shape;548;p31"/>
          <p:cNvSpPr txBox="1"/>
          <p:nvPr/>
        </p:nvSpPr>
        <p:spPr>
          <a:xfrm>
            <a:off x="2311054" y="3203717"/>
            <a:ext cx="46727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3 lunar eclipses in Saros 132</a:t>
            </a:r>
            <a:endParaRPr/>
          </a:p>
        </p:txBody>
      </p:sp>
      <p:sp>
        <p:nvSpPr>
          <p:cNvPr id="549" name="Google Shape;549;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2"/>
          <p:cNvSpPr txBox="1">
            <a:spLocks noGrp="1"/>
          </p:cNvSpPr>
          <p:nvPr>
            <p:ph type="title"/>
          </p:nvPr>
        </p:nvSpPr>
        <p:spPr>
          <a:xfrm>
            <a:off x="0" y="298113"/>
            <a:ext cx="86106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u="sng"/>
              <a:t>Saros Series</a:t>
            </a:r>
            <a:r>
              <a:rPr lang="en-US" sz="3200"/>
              <a:t> – totality length + latitude slowly change over number of Saros Cycles</a:t>
            </a:r>
            <a:endParaRPr/>
          </a:p>
        </p:txBody>
      </p:sp>
      <p:pic>
        <p:nvPicPr>
          <p:cNvPr id="555" name="Google Shape;555;p32"/>
          <p:cNvPicPr preferRelativeResize="0">
            <a:picLocks noGrp="1"/>
          </p:cNvPicPr>
          <p:nvPr>
            <p:ph type="body" idx="1"/>
          </p:nvPr>
        </p:nvPicPr>
        <p:blipFill rotWithShape="1">
          <a:blip r:embed="rId3">
            <a:alphaModFix/>
          </a:blip>
          <a:srcRect/>
          <a:stretch/>
        </p:blipFill>
        <p:spPr>
          <a:xfrm>
            <a:off x="2286000" y="1752600"/>
            <a:ext cx="4949743" cy="4524375"/>
          </a:xfrm>
          <a:prstGeom prst="rect">
            <a:avLst/>
          </a:prstGeom>
          <a:noFill/>
          <a:ln>
            <a:noFill/>
          </a:ln>
        </p:spPr>
      </p:pic>
      <p:sp>
        <p:nvSpPr>
          <p:cNvPr id="556" name="Google Shape;556;p32"/>
          <p:cNvSpPr txBox="1"/>
          <p:nvPr/>
        </p:nvSpPr>
        <p:spPr>
          <a:xfrm>
            <a:off x="152400" y="1905000"/>
            <a:ext cx="228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Saros (Series) 132, lunar eclipses, from</a:t>
            </a:r>
            <a:endParaRPr/>
          </a:p>
          <a:p>
            <a:pPr marL="0" marR="0" lvl="0" indent="0" algn="l" rtl="0">
              <a:spcBef>
                <a:spcPts val="0"/>
              </a:spcBef>
              <a:spcAft>
                <a:spcPts val="0"/>
              </a:spcAft>
              <a:buNone/>
            </a:pPr>
            <a:r>
              <a:rPr lang="en-US" sz="1800"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universetoday.com</a:t>
            </a:r>
            <a:endParaRPr sz="1800">
              <a:solidFill>
                <a:srgbClr val="0070C0"/>
              </a:solidFill>
              <a:latin typeface="Arial"/>
              <a:ea typeface="Arial"/>
              <a:cs typeface="Arial"/>
              <a:sym typeface="Arial"/>
            </a:endParaRPr>
          </a:p>
        </p:txBody>
      </p:sp>
      <p:sp>
        <p:nvSpPr>
          <p:cNvPr id="557" name="Google Shape;557;p32"/>
          <p:cNvSpPr txBox="1"/>
          <p:nvPr/>
        </p:nvSpPr>
        <p:spPr>
          <a:xfrm>
            <a:off x="304800" y="5486400"/>
            <a:ext cx="2590800" cy="923330"/>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A Saros cycle can take &gt;1000 years from first to last eclipse</a:t>
            </a:r>
            <a:endParaRPr/>
          </a:p>
        </p:txBody>
      </p:sp>
      <p:sp>
        <p:nvSpPr>
          <p:cNvPr id="558" name="Google Shape;558;p32"/>
          <p:cNvSpPr txBox="1"/>
          <p:nvPr/>
        </p:nvSpPr>
        <p:spPr>
          <a:xfrm>
            <a:off x="6858000" y="1833924"/>
            <a:ext cx="1905000" cy="16317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7030A0"/>
                </a:solidFill>
                <a:latin typeface="Arial"/>
                <a:ea typeface="Arial"/>
                <a:cs typeface="Arial"/>
                <a:sym typeface="Arial"/>
              </a:rPr>
              <a:t>Repeat of Sun-Earth-Moon position CLOSE but NOT EXACT</a:t>
            </a:r>
            <a:endParaRPr/>
          </a:p>
        </p:txBody>
      </p:sp>
      <p:sp>
        <p:nvSpPr>
          <p:cNvPr id="559" name="Google Shape;559;p32"/>
          <p:cNvSpPr txBox="1"/>
          <p:nvPr/>
        </p:nvSpPr>
        <p:spPr>
          <a:xfrm>
            <a:off x="6866467" y="4193739"/>
            <a:ext cx="1905000" cy="2031325"/>
          </a:xfrm>
          <a:prstGeom prst="rect">
            <a:avLst/>
          </a:prstGeom>
          <a:solidFill>
            <a:srgbClr val="DAF5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In a given decade, eclipses </a:t>
            </a:r>
            <a:r>
              <a:rPr lang="en-US" sz="1800" b="1" i="1">
                <a:solidFill>
                  <a:srgbClr val="0070C0"/>
                </a:solidFill>
                <a:latin typeface="Arial"/>
                <a:ea typeface="Arial"/>
                <a:cs typeface="Arial"/>
                <a:sym typeface="Arial"/>
              </a:rPr>
              <a:t>from several different Saros Series</a:t>
            </a:r>
            <a:r>
              <a:rPr lang="en-US" sz="1800" b="1">
                <a:solidFill>
                  <a:srgbClr val="0070C0"/>
                </a:solidFill>
                <a:latin typeface="Arial"/>
                <a:ea typeface="Arial"/>
                <a:cs typeface="Arial"/>
                <a:sym typeface="Arial"/>
              </a:rPr>
              <a:t> can occur</a:t>
            </a:r>
            <a:endParaRPr/>
          </a:p>
        </p:txBody>
      </p:sp>
      <p:sp>
        <p:nvSpPr>
          <p:cNvPr id="560" name="Google Shape;56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Evolution of Solar Saros Cycle</a:t>
            </a:r>
            <a:endParaRPr/>
          </a:p>
        </p:txBody>
      </p:sp>
      <p:pic>
        <p:nvPicPr>
          <p:cNvPr id="566" name="Google Shape;566;p33"/>
          <p:cNvPicPr preferRelativeResize="0">
            <a:picLocks noGrp="1"/>
          </p:cNvPicPr>
          <p:nvPr>
            <p:ph type="body" idx="1"/>
          </p:nvPr>
        </p:nvPicPr>
        <p:blipFill rotWithShape="1">
          <a:blip r:embed="rId3">
            <a:alphaModFix/>
          </a:blip>
          <a:srcRect/>
          <a:stretch/>
        </p:blipFill>
        <p:spPr>
          <a:xfrm>
            <a:off x="4495800" y="2133600"/>
            <a:ext cx="3201194" cy="3710475"/>
          </a:xfrm>
          <a:prstGeom prst="rect">
            <a:avLst/>
          </a:prstGeom>
          <a:noFill/>
          <a:ln>
            <a:noFill/>
          </a:ln>
        </p:spPr>
      </p:pic>
      <p:sp>
        <p:nvSpPr>
          <p:cNvPr id="567" name="Google Shape;567;p33"/>
          <p:cNvSpPr txBox="1"/>
          <p:nvPr/>
        </p:nvSpPr>
        <p:spPr>
          <a:xfrm>
            <a:off x="762000" y="2133600"/>
            <a:ext cx="2815936" cy="1323439"/>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eclipse path moves about 1/3 of Earth in longitude between eclipses</a:t>
            </a:r>
            <a:endParaRPr/>
          </a:p>
        </p:txBody>
      </p:sp>
      <p:sp>
        <p:nvSpPr>
          <p:cNvPr id="568" name="Google Shape;568;p33"/>
          <p:cNvSpPr txBox="1"/>
          <p:nvPr/>
        </p:nvSpPr>
        <p:spPr>
          <a:xfrm>
            <a:off x="762000" y="3824558"/>
            <a:ext cx="2660073"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latitude of eclipse moves to NORTH each cycle (for this individual Saros cycle)</a:t>
            </a:r>
            <a:endParaRPr/>
          </a:p>
        </p:txBody>
      </p:sp>
      <p:sp>
        <p:nvSpPr>
          <p:cNvPr id="569" name="Google Shape;569;p33"/>
          <p:cNvSpPr txBox="1"/>
          <p:nvPr/>
        </p:nvSpPr>
        <p:spPr>
          <a:xfrm>
            <a:off x="2362200" y="5823293"/>
            <a:ext cx="6096000" cy="92333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Five Millenium Canon of Solar Eclipses, Espenak &amp; Meeus 2009, Animation: A.T Sinclair, NASA/GSFC, Wikimedia Commons, from </a:t>
            </a:r>
            <a:r>
              <a:rPr lang="en-US" sz="1800" i="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 Today</a:t>
            </a:r>
            <a:endParaRPr sz="1800" i="1">
              <a:solidFill>
                <a:schemeClr val="dk1"/>
              </a:solidFill>
              <a:latin typeface="Arial"/>
              <a:ea typeface="Arial"/>
              <a:cs typeface="Arial"/>
              <a:sym typeface="Arial"/>
            </a:endParaRPr>
          </a:p>
        </p:txBody>
      </p:sp>
      <p:sp>
        <p:nvSpPr>
          <p:cNvPr id="570" name="Google Shape;570;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4"/>
          <p:cNvSpPr txBox="1">
            <a:spLocks noGrp="1"/>
          </p:cNvSpPr>
          <p:nvPr>
            <p:ph type="title"/>
          </p:nvPr>
        </p:nvSpPr>
        <p:spPr>
          <a:xfrm>
            <a:off x="0" y="-52339"/>
            <a:ext cx="9144000" cy="685800"/>
          </a:xfrm>
          <a:prstGeom prst="rect">
            <a:avLst/>
          </a:prstGeom>
          <a:solidFill>
            <a:srgbClr val="00B0F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a:t>Future Total Continental US Eclipses till 2100</a:t>
            </a:r>
            <a:endParaRPr/>
          </a:p>
        </p:txBody>
      </p:sp>
      <p:pic>
        <p:nvPicPr>
          <p:cNvPr id="576" name="Google Shape;576;p34"/>
          <p:cNvPicPr preferRelativeResize="0">
            <a:picLocks noGrp="1"/>
          </p:cNvPicPr>
          <p:nvPr>
            <p:ph type="body" idx="1"/>
          </p:nvPr>
        </p:nvPicPr>
        <p:blipFill rotWithShape="1">
          <a:blip r:embed="rId3">
            <a:alphaModFix/>
          </a:blip>
          <a:srcRect/>
          <a:stretch/>
        </p:blipFill>
        <p:spPr>
          <a:xfrm>
            <a:off x="2861656" y="633461"/>
            <a:ext cx="6019800" cy="6019800"/>
          </a:xfrm>
          <a:prstGeom prst="rect">
            <a:avLst/>
          </a:prstGeom>
          <a:solidFill>
            <a:srgbClr val="F2F2F2"/>
          </a:solidFill>
          <a:ln>
            <a:noFill/>
          </a:ln>
        </p:spPr>
      </p:pic>
      <p:sp>
        <p:nvSpPr>
          <p:cNvPr id="577" name="Google Shape;577;p34"/>
          <p:cNvSpPr txBox="1"/>
          <p:nvPr/>
        </p:nvSpPr>
        <p:spPr>
          <a:xfrm>
            <a:off x="135428" y="676308"/>
            <a:ext cx="2590800" cy="30469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2044: Dakotas-MT-  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2045: CA-FL</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2052: TX-SC</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2078: TX-VA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2079: PA-Canada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2099: BC-Chicago-Columbus-NC</a:t>
            </a:r>
            <a:endParaRPr/>
          </a:p>
        </p:txBody>
      </p:sp>
      <p:sp>
        <p:nvSpPr>
          <p:cNvPr id="578" name="Google Shape;578;p34"/>
          <p:cNvSpPr txBox="1"/>
          <p:nvPr/>
        </p:nvSpPr>
        <p:spPr>
          <a:xfrm>
            <a:off x="228600" y="3766143"/>
            <a:ext cx="2133600" cy="193899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NOTE: 52  worldwide total eclipses, 2026-2100 (avg each 1.5 yrs) </a:t>
            </a:r>
            <a:endParaRPr/>
          </a:p>
        </p:txBody>
      </p:sp>
      <p:sp>
        <p:nvSpPr>
          <p:cNvPr id="579" name="Google Shape;579;p34"/>
          <p:cNvSpPr txBox="1"/>
          <p:nvPr/>
        </p:nvSpPr>
        <p:spPr>
          <a:xfrm>
            <a:off x="135428" y="5749367"/>
            <a:ext cx="3581400" cy="46166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 MUST TRAVEL FAR!</a:t>
            </a:r>
            <a:endParaRPr sz="1800" b="1">
              <a:solidFill>
                <a:schemeClr val="dk1"/>
              </a:solidFill>
              <a:latin typeface="Arial"/>
              <a:ea typeface="Arial"/>
              <a:cs typeface="Arial"/>
              <a:sym typeface="Arial"/>
            </a:endParaRPr>
          </a:p>
        </p:txBody>
      </p:sp>
      <p:sp>
        <p:nvSpPr>
          <p:cNvPr id="580" name="Google Shape;580;p34"/>
          <p:cNvSpPr txBox="1"/>
          <p:nvPr/>
        </p:nvSpPr>
        <p:spPr>
          <a:xfrm>
            <a:off x="131272" y="6266338"/>
            <a:ext cx="6112972" cy="461665"/>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Conclude: go 30 miles to see the 2024 one!</a:t>
            </a:r>
            <a:endParaRPr/>
          </a:p>
        </p:txBody>
      </p:sp>
      <p:sp>
        <p:nvSpPr>
          <p:cNvPr id="581" name="Google Shape;581;p34"/>
          <p:cNvSpPr txBox="1"/>
          <p:nvPr/>
        </p:nvSpPr>
        <p:spPr>
          <a:xfrm rot="-2597505">
            <a:off x="6281703" y="3757317"/>
            <a:ext cx="918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2024</a:t>
            </a:r>
            <a:endParaRPr/>
          </a:p>
        </p:txBody>
      </p:sp>
      <p:sp>
        <p:nvSpPr>
          <p:cNvPr id="582" name="Google Shape;582;p34"/>
          <p:cNvSpPr txBox="1"/>
          <p:nvPr/>
        </p:nvSpPr>
        <p:spPr>
          <a:xfrm>
            <a:off x="6904274" y="3676698"/>
            <a:ext cx="457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ℒ</a:t>
            </a:r>
            <a:endParaRPr/>
          </a:p>
        </p:txBody>
      </p:sp>
      <p:sp>
        <p:nvSpPr>
          <p:cNvPr id="583" name="Google Shape;583;p34"/>
          <p:cNvSpPr txBox="1"/>
          <p:nvPr/>
        </p:nvSpPr>
        <p:spPr>
          <a:xfrm>
            <a:off x="5769000" y="506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35"/>
          <p:cNvSpPr txBox="1">
            <a:spLocks noGrp="1"/>
          </p:cNvSpPr>
          <p:nvPr>
            <p:ph type="title"/>
          </p:nvPr>
        </p:nvSpPr>
        <p:spPr>
          <a:xfrm>
            <a:off x="533400" y="128588"/>
            <a:ext cx="8151813" cy="8620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89" name="Google Shape;589;p35"/>
          <p:cNvPicPr preferRelativeResize="0">
            <a:picLocks noGrp="1"/>
          </p:cNvPicPr>
          <p:nvPr>
            <p:ph type="body" idx="1"/>
          </p:nvPr>
        </p:nvPicPr>
        <p:blipFill rotWithShape="1">
          <a:blip r:embed="rId3">
            <a:alphaModFix/>
          </a:blip>
          <a:srcRect/>
          <a:stretch/>
        </p:blipFill>
        <p:spPr>
          <a:xfrm>
            <a:off x="0" y="5412"/>
            <a:ext cx="9109364" cy="6871894"/>
          </a:xfrm>
          <a:prstGeom prst="rect">
            <a:avLst/>
          </a:prstGeom>
          <a:noFill/>
          <a:ln>
            <a:noFill/>
          </a:ln>
        </p:spPr>
      </p:pic>
      <p:sp>
        <p:nvSpPr>
          <p:cNvPr id="590" name="Google Shape;590;p35"/>
          <p:cNvSpPr txBox="1"/>
          <p:nvPr/>
        </p:nvSpPr>
        <p:spPr>
          <a:xfrm>
            <a:off x="2921800" y="62261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3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96" name="Google Shape;596;p36"/>
          <p:cNvPicPr preferRelativeResize="0">
            <a:picLocks noGrp="1"/>
          </p:cNvPicPr>
          <p:nvPr>
            <p:ph type="body" idx="1"/>
          </p:nvPr>
        </p:nvPicPr>
        <p:blipFill rotWithShape="1">
          <a:blip r:embed="rId3">
            <a:alphaModFix/>
          </a:blip>
          <a:srcRect/>
          <a:stretch/>
        </p:blipFill>
        <p:spPr>
          <a:xfrm>
            <a:off x="57299" y="54816"/>
            <a:ext cx="9010501" cy="6797314"/>
          </a:xfrm>
          <a:prstGeom prst="rect">
            <a:avLst/>
          </a:prstGeom>
          <a:noFill/>
          <a:ln>
            <a:noFill/>
          </a:ln>
        </p:spPr>
      </p:pic>
      <p:sp>
        <p:nvSpPr>
          <p:cNvPr id="597" name="Google Shape;597;p36"/>
          <p:cNvSpPr txBox="1"/>
          <p:nvPr/>
        </p:nvSpPr>
        <p:spPr>
          <a:xfrm>
            <a:off x="2681875" y="62207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457200" y="128588"/>
            <a:ext cx="8228013" cy="1014412"/>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603" name="Google Shape;603;p37"/>
          <p:cNvSpPr txBox="1">
            <a:spLocks noGrp="1"/>
          </p:cNvSpPr>
          <p:nvPr>
            <p:ph type="body" idx="1"/>
          </p:nvPr>
        </p:nvSpPr>
        <p:spPr>
          <a:xfrm>
            <a:off x="457200" y="1600200"/>
            <a:ext cx="8228013" cy="4524375"/>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eclipse types: total, annular, partial</a:t>
            </a:r>
            <a:endParaRPr b="1" dirty="0"/>
          </a:p>
          <a:p>
            <a:pPr marL="341313" lvl="0" indent="-341313" algn="l" rtl="0">
              <a:lnSpc>
                <a:spcPct val="97000"/>
              </a:lnSpc>
              <a:spcBef>
                <a:spcPts val="800"/>
              </a:spcBef>
              <a:spcAft>
                <a:spcPts val="0"/>
              </a:spcAft>
              <a:buSzPts val="3200"/>
              <a:buChar char="•"/>
            </a:pPr>
            <a:r>
              <a:rPr lang="en-US" b="1" dirty="0"/>
              <a:t>All occur at New Moon</a:t>
            </a:r>
            <a:endParaRPr b="1" dirty="0"/>
          </a:p>
          <a:p>
            <a:pPr marL="341313" lvl="0" indent="-341313" algn="l" rtl="0">
              <a:lnSpc>
                <a:spcPct val="97000"/>
              </a:lnSpc>
              <a:spcBef>
                <a:spcPts val="800"/>
              </a:spcBef>
              <a:spcAft>
                <a:spcPts val="0"/>
              </a:spcAft>
              <a:buSzPts val="3200"/>
              <a:buChar char="•"/>
            </a:pPr>
            <a:r>
              <a:rPr lang="en-US" b="1" dirty="0"/>
              <a:t>Total requires Moon near perigee</a:t>
            </a:r>
            <a:endParaRPr b="1" dirty="0"/>
          </a:p>
          <a:p>
            <a:pPr marL="341313" lvl="0" indent="-341313" algn="l" rtl="0">
              <a:lnSpc>
                <a:spcPct val="97000"/>
              </a:lnSpc>
              <a:spcBef>
                <a:spcPts val="800"/>
              </a:spcBef>
              <a:spcAft>
                <a:spcPts val="0"/>
              </a:spcAft>
              <a:buSzPts val="3200"/>
              <a:buChar char="•"/>
            </a:pPr>
            <a:r>
              <a:rPr lang="en-US" b="1" dirty="0"/>
              <a:t>Eclipses come in Saros cycles</a:t>
            </a:r>
            <a:endParaRPr b="1" dirty="0"/>
          </a:p>
          <a:p>
            <a:pPr marL="741363" lvl="1" indent="-284163" algn="l" rtl="0">
              <a:lnSpc>
                <a:spcPct val="97000"/>
              </a:lnSpc>
              <a:spcBef>
                <a:spcPts val="700"/>
              </a:spcBef>
              <a:spcAft>
                <a:spcPts val="0"/>
              </a:spcAft>
              <a:buSzPts val="2800"/>
              <a:buChar char="–"/>
            </a:pPr>
            <a:r>
              <a:rPr lang="en-US" b="1" dirty="0"/>
              <a:t>sets every 18 years, sets span &gt;1000 years</a:t>
            </a:r>
            <a:endParaRPr b="1" dirty="0"/>
          </a:p>
          <a:p>
            <a:pPr marL="341313" lvl="0" indent="-341313" algn="l" rtl="0">
              <a:lnSpc>
                <a:spcPct val="97000"/>
              </a:lnSpc>
              <a:spcBef>
                <a:spcPts val="800"/>
              </a:spcBef>
              <a:spcAft>
                <a:spcPts val="0"/>
              </a:spcAft>
              <a:buSzPts val="3200"/>
              <a:buChar char="•"/>
            </a:pPr>
            <a:r>
              <a:rPr lang="en-US" b="1" dirty="0"/>
              <a:t>Eclipses every 1.5 years somewhere on Earth, mostly annular</a:t>
            </a:r>
            <a:endParaRPr b="1" dirty="0"/>
          </a:p>
          <a:p>
            <a:pPr marL="341313" lvl="0" indent="-138113" algn="l" rtl="0">
              <a:lnSpc>
                <a:spcPct val="97000"/>
              </a:lnSpc>
              <a:spcBef>
                <a:spcPts val="800"/>
              </a:spcBef>
              <a:spcAft>
                <a:spcPts val="0"/>
              </a:spcAft>
              <a:buSzPts val="3200"/>
              <a:buNone/>
            </a:pPr>
            <a:endParaRPr dirty="0"/>
          </a:p>
        </p:txBody>
      </p:sp>
      <p:sp>
        <p:nvSpPr>
          <p:cNvPr id="604" name="Google Shape;60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p:nvPr>
        </p:nvSpPr>
        <p:spPr>
          <a:xfrm>
            <a:off x="152400" y="110051"/>
            <a:ext cx="88392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Astronomy Brightness: BIG scale!</a:t>
            </a:r>
            <a:endParaRPr/>
          </a:p>
        </p:txBody>
      </p:sp>
      <p:sp>
        <p:nvSpPr>
          <p:cNvPr id="132" name="Google Shape;132;p4"/>
          <p:cNvSpPr txBox="1"/>
          <p:nvPr/>
        </p:nvSpPr>
        <p:spPr>
          <a:xfrm>
            <a:off x="152400" y="1080654"/>
            <a:ext cx="8686800" cy="55092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Sun  BRIGHT:  </a:t>
            </a:r>
            <a:r>
              <a:rPr lang="en-US" sz="3200" b="1">
                <a:solidFill>
                  <a:schemeClr val="accent2"/>
                </a:solidFill>
                <a:latin typeface="Arial"/>
                <a:ea typeface="Arial"/>
                <a:cs typeface="Arial"/>
                <a:sym typeface="Arial"/>
              </a:rPr>
              <a:t>400,000x</a:t>
            </a:r>
            <a:r>
              <a:rPr lang="en-US" sz="2800" b="1">
                <a:solidFill>
                  <a:schemeClr val="dk1"/>
                </a:solidFill>
                <a:latin typeface="Arial"/>
                <a:ea typeface="Arial"/>
                <a:cs typeface="Arial"/>
                <a:sym typeface="Arial"/>
              </a:rPr>
              <a:t> brighter than Full Moon!</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Moon reflects 5-10% of light (=dark!)</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Full Moon - 25,000x brighter than brightest star (Sirius)</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1% of sunlight = daylight on cloudy day</a:t>
            </a:r>
            <a:endParaRPr/>
          </a:p>
          <a:p>
            <a:pPr marL="457200" marR="0" lvl="0" indent="-457200" algn="l" rtl="0">
              <a:spcBef>
                <a:spcPts val="0"/>
              </a:spcBef>
              <a:spcAft>
                <a:spcPts val="0"/>
              </a:spcAft>
              <a:buClr>
                <a:schemeClr val="dk1"/>
              </a:buClr>
              <a:buSzPts val="2800"/>
              <a:buFont typeface="Noto Sans Symbols"/>
              <a:buChar char="🡪"/>
            </a:pPr>
            <a:r>
              <a:rPr lang="en-US" sz="2800" b="1">
                <a:solidFill>
                  <a:schemeClr val="dk1"/>
                </a:solidFill>
                <a:latin typeface="Arial"/>
                <a:ea typeface="Arial"/>
                <a:cs typeface="Arial"/>
                <a:sym typeface="Arial"/>
              </a:rPr>
              <a:t>Sun eclipsed 99% = </a:t>
            </a:r>
            <a:r>
              <a:rPr lang="en-US" sz="3200" b="1">
                <a:solidFill>
                  <a:schemeClr val="accent2"/>
                </a:solidFill>
                <a:latin typeface="Arial"/>
                <a:ea typeface="Arial"/>
                <a:cs typeface="Arial"/>
                <a:sym typeface="Arial"/>
              </a:rPr>
              <a:t>4000x</a:t>
            </a:r>
            <a:r>
              <a:rPr lang="en-US" sz="2800" b="1">
                <a:solidFill>
                  <a:schemeClr val="dk1"/>
                </a:solidFill>
                <a:latin typeface="Arial"/>
                <a:ea typeface="Arial"/>
                <a:cs typeface="Arial"/>
                <a:sym typeface="Arial"/>
              </a:rPr>
              <a:t> brighter than full Moon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a:t>
            </a:r>
            <a:r>
              <a:rPr lang="en-US" sz="3200" b="1">
                <a:solidFill>
                  <a:srgbClr val="FF0000"/>
                </a:solidFill>
                <a:latin typeface="Arial"/>
                <a:ea typeface="Arial"/>
                <a:cs typeface="Arial"/>
                <a:sym typeface="Arial"/>
              </a:rPr>
              <a:t>DANGEROUS TO LOOK DIRECTLY AT PARTIAL or ANNULAR ECLIPSE, EVEN 99%</a:t>
            </a:r>
            <a:endParaRPr sz="2800" b="1">
              <a:solidFill>
                <a:srgbClr val="FF0000"/>
              </a:solidFill>
              <a:latin typeface="Arial"/>
              <a:ea typeface="Arial"/>
              <a:cs typeface="Arial"/>
              <a:sym typeface="Arial"/>
            </a:endParaRPr>
          </a:p>
        </p:txBody>
      </p:sp>
      <p:pic>
        <p:nvPicPr>
          <p:cNvPr id="133" name="Google Shape;133;p4"/>
          <p:cNvPicPr preferRelativeResize="0"/>
          <p:nvPr/>
        </p:nvPicPr>
        <p:blipFill rotWithShape="1">
          <a:blip r:embed="rId3">
            <a:alphaModFix/>
          </a:blip>
          <a:srcRect/>
          <a:stretch/>
        </p:blipFill>
        <p:spPr>
          <a:xfrm>
            <a:off x="7808495" y="1664552"/>
            <a:ext cx="838200" cy="838200"/>
          </a:xfrm>
          <a:prstGeom prst="rect">
            <a:avLst/>
          </a:prstGeom>
          <a:noFill/>
          <a:ln>
            <a:noFill/>
          </a:ln>
        </p:spPr>
      </p:pic>
      <p:pic>
        <p:nvPicPr>
          <p:cNvPr id="134" name="Google Shape;134;p4"/>
          <p:cNvPicPr preferRelativeResize="0"/>
          <p:nvPr/>
        </p:nvPicPr>
        <p:blipFill rotWithShape="1">
          <a:blip r:embed="rId4">
            <a:alphaModFix/>
          </a:blip>
          <a:srcRect/>
          <a:stretch/>
        </p:blipFill>
        <p:spPr>
          <a:xfrm>
            <a:off x="6478459" y="2005630"/>
            <a:ext cx="1295400" cy="994244"/>
          </a:xfrm>
          <a:prstGeom prst="rect">
            <a:avLst/>
          </a:prstGeom>
          <a:noFill/>
          <a:ln>
            <a:noFill/>
          </a:ln>
        </p:spPr>
      </p:pic>
      <p:pic>
        <p:nvPicPr>
          <p:cNvPr id="135" name="Google Shape;135;p4"/>
          <p:cNvPicPr preferRelativeResize="0"/>
          <p:nvPr/>
        </p:nvPicPr>
        <p:blipFill rotWithShape="1">
          <a:blip r:embed="rId5">
            <a:alphaModFix/>
          </a:blip>
          <a:srcRect/>
          <a:stretch/>
        </p:blipFill>
        <p:spPr>
          <a:xfrm rot="5400000">
            <a:off x="2465049" y="3249951"/>
            <a:ext cx="784902" cy="990600"/>
          </a:xfrm>
          <a:prstGeom prst="rect">
            <a:avLst/>
          </a:prstGeom>
          <a:noFill/>
          <a:ln>
            <a:noFill/>
          </a:ln>
        </p:spPr>
      </p:pic>
      <p:sp>
        <p:nvSpPr>
          <p:cNvPr id="136" name="Google Shape;136;p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4572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Why are TOTAL Eclipses RARE??</a:t>
            </a:r>
            <a:endParaRPr/>
          </a:p>
        </p:txBody>
      </p:sp>
      <p:sp>
        <p:nvSpPr>
          <p:cNvPr id="142" name="Google Shape;142;p5"/>
          <p:cNvSpPr txBox="1">
            <a:spLocks noGrp="1"/>
          </p:cNvSpPr>
          <p:nvPr>
            <p:ph type="body" idx="1"/>
          </p:nvPr>
        </p:nvSpPr>
        <p:spPr>
          <a:xfrm>
            <a:off x="114300" y="2743200"/>
            <a:ext cx="8915400" cy="3962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600"/>
              <a:buChar char="•"/>
            </a:pPr>
            <a:r>
              <a:rPr lang="en-US" sz="3600" b="1"/>
              <a:t>EVERYTHING must line up JUST RIGHT:</a:t>
            </a:r>
            <a:endParaRPr/>
          </a:p>
          <a:p>
            <a:pPr marL="741363" lvl="1" indent="-284163" algn="l" rtl="0">
              <a:lnSpc>
                <a:spcPct val="97000"/>
              </a:lnSpc>
              <a:spcBef>
                <a:spcPts val="700"/>
              </a:spcBef>
              <a:spcAft>
                <a:spcPts val="0"/>
              </a:spcAft>
              <a:buSzPts val="3400"/>
              <a:buChar char="–"/>
            </a:pPr>
            <a:r>
              <a:rPr lang="en-US" sz="3400" b="1"/>
              <a:t>Moon aligned with Sun</a:t>
            </a:r>
            <a:endParaRPr/>
          </a:p>
          <a:p>
            <a:pPr marL="741363" lvl="1" indent="-284163" algn="l" rtl="0">
              <a:lnSpc>
                <a:spcPct val="97000"/>
              </a:lnSpc>
              <a:spcBef>
                <a:spcPts val="700"/>
              </a:spcBef>
              <a:spcAft>
                <a:spcPts val="0"/>
              </a:spcAft>
              <a:buSzPts val="3400"/>
              <a:buChar char="–"/>
            </a:pPr>
            <a:r>
              <a:rPr lang="en-US" sz="3400" b="1"/>
              <a:t>Moon at closest approach</a:t>
            </a:r>
            <a:endParaRPr/>
          </a:p>
          <a:p>
            <a:pPr marL="741363" lvl="1" indent="-284163" algn="l" rtl="0">
              <a:lnSpc>
                <a:spcPct val="97000"/>
              </a:lnSpc>
              <a:spcBef>
                <a:spcPts val="700"/>
              </a:spcBef>
              <a:spcAft>
                <a:spcPts val="0"/>
              </a:spcAft>
              <a:buSzPts val="3400"/>
              <a:buChar char="–"/>
            </a:pPr>
            <a:r>
              <a:rPr lang="en-US" sz="3400" b="1"/>
              <a:t>Visible from narrow strip on Earth</a:t>
            </a:r>
            <a:endParaRPr/>
          </a:p>
          <a:p>
            <a:pPr marL="341313" lvl="0" indent="-341313" algn="l" rtl="0">
              <a:lnSpc>
                <a:spcPct val="97000"/>
              </a:lnSpc>
              <a:spcBef>
                <a:spcPts val="800"/>
              </a:spcBef>
              <a:spcAft>
                <a:spcPts val="0"/>
              </a:spcAft>
              <a:buSzPts val="3600"/>
              <a:buChar char="•"/>
            </a:pPr>
            <a:r>
              <a:rPr lang="en-US" sz="3600" b="1">
                <a:solidFill>
                  <a:schemeClr val="accent2"/>
                </a:solidFill>
              </a:rPr>
              <a:t>REMEMBER: Space is BIG!</a:t>
            </a:r>
            <a:endParaRPr/>
          </a:p>
        </p:txBody>
      </p:sp>
      <p:pic>
        <p:nvPicPr>
          <p:cNvPr id="143" name="Google Shape;143;p5"/>
          <p:cNvPicPr preferRelativeResize="0"/>
          <p:nvPr/>
        </p:nvPicPr>
        <p:blipFill rotWithShape="1">
          <a:blip r:embed="rId3">
            <a:alphaModFix/>
          </a:blip>
          <a:srcRect/>
          <a:stretch/>
        </p:blipFill>
        <p:spPr>
          <a:xfrm>
            <a:off x="0" y="1602246"/>
            <a:ext cx="9144000" cy="986508"/>
          </a:xfrm>
          <a:prstGeom prst="rect">
            <a:avLst/>
          </a:prstGeom>
          <a:noFill/>
          <a:ln>
            <a:noFill/>
          </a:ln>
        </p:spPr>
      </p:pic>
      <p:sp>
        <p:nvSpPr>
          <p:cNvPr id="144" name="Google Shape;14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111484" y="27214"/>
            <a:ext cx="9143999" cy="97472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Elliptical Orbit</a:t>
            </a:r>
            <a:endParaRPr/>
          </a:p>
        </p:txBody>
      </p:sp>
      <p:sp>
        <p:nvSpPr>
          <p:cNvPr id="150" name="Google Shape;150;p6"/>
          <p:cNvSpPr txBox="1">
            <a:spLocks noGrp="1"/>
          </p:cNvSpPr>
          <p:nvPr>
            <p:ph type="body" idx="1"/>
          </p:nvPr>
        </p:nvSpPr>
        <p:spPr>
          <a:xfrm>
            <a:off x="93274" y="1310711"/>
            <a:ext cx="5547419" cy="539488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a:t>Moon moves around Earth in an ELLIPSE</a:t>
            </a:r>
            <a:endParaRPr/>
          </a:p>
          <a:p>
            <a:pPr marL="741363" lvl="1" indent="-284163" algn="l" rtl="0">
              <a:lnSpc>
                <a:spcPct val="97000"/>
              </a:lnSpc>
              <a:spcBef>
                <a:spcPts val="700"/>
              </a:spcBef>
              <a:spcAft>
                <a:spcPts val="0"/>
              </a:spcAft>
              <a:buSzPts val="2400"/>
              <a:buChar char="–"/>
            </a:pPr>
            <a:r>
              <a:rPr lang="en-US" sz="2400" i="1"/>
              <a:t>Deviates from circle by 5.5% (eccentricity = 0.055)</a:t>
            </a:r>
            <a:endParaRPr/>
          </a:p>
          <a:p>
            <a:pPr marL="741363" lvl="1" indent="-284163" algn="l" rtl="0">
              <a:lnSpc>
                <a:spcPct val="97000"/>
              </a:lnSpc>
              <a:spcBef>
                <a:spcPts val="700"/>
              </a:spcBef>
              <a:spcAft>
                <a:spcPts val="0"/>
              </a:spcAft>
              <a:buSzPts val="2400"/>
              <a:buChar char="–"/>
            </a:pPr>
            <a:r>
              <a:rPr lang="en-US" sz="2400" i="1"/>
              <a:t>Near point to Earth = </a:t>
            </a:r>
            <a:r>
              <a:rPr lang="en-US" sz="2400" b="1" i="1"/>
              <a:t>PERIGEE</a:t>
            </a:r>
            <a:endParaRPr/>
          </a:p>
          <a:p>
            <a:pPr marL="741363" lvl="1" indent="-284163" algn="l" rtl="0">
              <a:lnSpc>
                <a:spcPct val="97000"/>
              </a:lnSpc>
              <a:spcBef>
                <a:spcPts val="700"/>
              </a:spcBef>
              <a:spcAft>
                <a:spcPts val="0"/>
              </a:spcAft>
              <a:buSzPts val="2400"/>
              <a:buChar char="–"/>
            </a:pPr>
            <a:r>
              <a:rPr lang="en-US" sz="2400" i="1"/>
              <a:t>Far point from Earth = </a:t>
            </a:r>
            <a:r>
              <a:rPr lang="en-US" sz="2400" b="1" i="1"/>
              <a:t>APOGEE</a:t>
            </a:r>
            <a:endParaRPr/>
          </a:p>
          <a:p>
            <a:pPr marL="341313" lvl="0" indent="-341313" algn="l" rtl="0">
              <a:lnSpc>
                <a:spcPct val="97000"/>
              </a:lnSpc>
              <a:spcBef>
                <a:spcPts val="800"/>
              </a:spcBef>
              <a:spcAft>
                <a:spcPts val="0"/>
              </a:spcAft>
              <a:buSzPts val="2800"/>
              <a:buChar char="•"/>
            </a:pPr>
            <a:r>
              <a:rPr lang="en-US" sz="2800" u="sng">
                <a:solidFill>
                  <a:schemeClr val="accent2"/>
                </a:solidFill>
              </a:rPr>
              <a:t>Orbital speed</a:t>
            </a:r>
            <a:endParaRPr sz="2800">
              <a:solidFill>
                <a:schemeClr val="accent2"/>
              </a:solidFill>
            </a:endParaRPr>
          </a:p>
          <a:p>
            <a:pPr marL="741363" lvl="1" indent="-284163" algn="l" rtl="0">
              <a:lnSpc>
                <a:spcPct val="97000"/>
              </a:lnSpc>
              <a:spcBef>
                <a:spcPts val="700"/>
              </a:spcBef>
              <a:spcAft>
                <a:spcPts val="0"/>
              </a:spcAft>
              <a:buSzPts val="2400"/>
              <a:buChar char="–"/>
            </a:pPr>
            <a:r>
              <a:rPr lang="en-US" sz="2400" i="1" u="sng">
                <a:solidFill>
                  <a:schemeClr val="accent2"/>
                </a:solidFill>
              </a:rPr>
              <a:t>FASTEST</a:t>
            </a:r>
            <a:r>
              <a:rPr lang="en-US" sz="2400" i="1">
                <a:solidFill>
                  <a:schemeClr val="accent2"/>
                </a:solidFill>
              </a:rPr>
              <a:t> at PERIGEE, 5.5% faster than average – 3880 mph</a:t>
            </a:r>
            <a:endParaRPr/>
          </a:p>
          <a:p>
            <a:pPr marL="741363" lvl="1" indent="-284163" algn="l" rtl="0">
              <a:lnSpc>
                <a:spcPct val="97000"/>
              </a:lnSpc>
              <a:spcBef>
                <a:spcPts val="700"/>
              </a:spcBef>
              <a:spcAft>
                <a:spcPts val="0"/>
              </a:spcAft>
              <a:buSzPts val="2400"/>
              <a:buChar char="–"/>
            </a:pPr>
            <a:r>
              <a:rPr lang="en-US" sz="2400" i="1" u="sng">
                <a:solidFill>
                  <a:schemeClr val="accent2"/>
                </a:solidFill>
              </a:rPr>
              <a:t>SLOWEST</a:t>
            </a:r>
            <a:r>
              <a:rPr lang="en-US" sz="2400" i="1">
                <a:solidFill>
                  <a:schemeClr val="accent2"/>
                </a:solidFill>
              </a:rPr>
              <a:t> at APOGEE, 5.5% slower than average, -- 3480 mph</a:t>
            </a:r>
            <a:endParaRPr/>
          </a:p>
          <a:p>
            <a:pPr marL="341313" lvl="0" indent="-138113" algn="l" rtl="0">
              <a:lnSpc>
                <a:spcPct val="97000"/>
              </a:lnSpc>
              <a:spcBef>
                <a:spcPts val="800"/>
              </a:spcBef>
              <a:spcAft>
                <a:spcPts val="0"/>
              </a:spcAft>
              <a:buSzPts val="3200"/>
              <a:buNone/>
            </a:pPr>
            <a:endParaRPr/>
          </a:p>
        </p:txBody>
      </p:sp>
      <p:pic>
        <p:nvPicPr>
          <p:cNvPr id="151" name="Google Shape;151;p6"/>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152" name="Google Shape;152;p6"/>
          <p:cNvSpPr txBox="1"/>
          <p:nvPr/>
        </p:nvSpPr>
        <p:spPr>
          <a:xfrm>
            <a:off x="6002850" y="3352800"/>
            <a:ext cx="256870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      e=0.33 here</a:t>
            </a:r>
            <a:endParaRPr/>
          </a:p>
        </p:txBody>
      </p:sp>
      <p:pic>
        <p:nvPicPr>
          <p:cNvPr id="153" name="Google Shape;153;p6"/>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154" name="Google Shape;154;p6"/>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155" name="Google Shape;155;p6"/>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156" name="Google Shape;156;p6"/>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157" name="Google Shape;157;p6"/>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158" name="Google Shape;158;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42900" y="128588"/>
            <a:ext cx="8342314"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and Sun’s angular sizes</a:t>
            </a:r>
            <a:endParaRPr/>
          </a:p>
        </p:txBody>
      </p:sp>
      <p:sp>
        <p:nvSpPr>
          <p:cNvPr id="165" name="Google Shape;165;p7"/>
          <p:cNvSpPr txBox="1">
            <a:spLocks noGrp="1"/>
          </p:cNvSpPr>
          <p:nvPr>
            <p:ph type="body" idx="1"/>
          </p:nvPr>
        </p:nvSpPr>
        <p:spPr>
          <a:xfrm>
            <a:off x="342900" y="4285609"/>
            <a:ext cx="8456613" cy="2286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a:t>Sun 1.7% BIGGER </a:t>
            </a:r>
            <a:r>
              <a:rPr lang="en-US" sz="2000"/>
              <a:t>when Earth at Perihelion (Jan. 2), </a:t>
            </a:r>
            <a:r>
              <a:rPr lang="en-US" sz="2000" b="1"/>
              <a:t>1.7% SMALLER </a:t>
            </a:r>
            <a:r>
              <a:rPr lang="en-US" sz="2000"/>
              <a:t>at Aphelion</a:t>
            </a:r>
            <a:endParaRPr/>
          </a:p>
          <a:p>
            <a:pPr marL="341313" lvl="0" indent="-341313" algn="l" rtl="0">
              <a:lnSpc>
                <a:spcPct val="97000"/>
              </a:lnSpc>
              <a:spcBef>
                <a:spcPts val="800"/>
              </a:spcBef>
              <a:spcAft>
                <a:spcPts val="0"/>
              </a:spcAft>
              <a:buSzPts val="2000"/>
              <a:buChar char="•"/>
            </a:pPr>
            <a:r>
              <a:rPr lang="en-US" sz="2000" b="1"/>
              <a:t>Moon 5.5% BIGGER </a:t>
            </a:r>
            <a:r>
              <a:rPr lang="en-US" sz="2000"/>
              <a:t>at Perigee than average (“</a:t>
            </a:r>
            <a:r>
              <a:rPr lang="en-US" sz="2000" i="1"/>
              <a:t>supermoon</a:t>
            </a:r>
            <a:r>
              <a:rPr lang="en-US" sz="2000"/>
              <a:t>”), 5.5% SMALLER at Apogee</a:t>
            </a:r>
            <a:endParaRPr/>
          </a:p>
          <a:p>
            <a:pPr marL="341313" lvl="0" indent="-341313" algn="l" rtl="0">
              <a:lnSpc>
                <a:spcPct val="97000"/>
              </a:lnSpc>
              <a:spcBef>
                <a:spcPts val="800"/>
              </a:spcBef>
              <a:spcAft>
                <a:spcPts val="0"/>
              </a:spcAft>
              <a:buSzPts val="2400"/>
              <a:buChar char="•"/>
            </a:pPr>
            <a:r>
              <a:rPr lang="en-US" sz="2400" b="1"/>
              <a:t>🡪 Moon can cover Sun ONLY near perigee!</a:t>
            </a:r>
            <a:endParaRPr/>
          </a:p>
          <a:p>
            <a:pPr marL="741363" lvl="1" indent="-284163" algn="l" rtl="0">
              <a:lnSpc>
                <a:spcPct val="97000"/>
              </a:lnSpc>
              <a:spcBef>
                <a:spcPts val="700"/>
              </a:spcBef>
              <a:spcAft>
                <a:spcPts val="0"/>
              </a:spcAft>
              <a:buSzPts val="2000"/>
              <a:buChar char="–"/>
            </a:pPr>
            <a:r>
              <a:rPr lang="en-US" sz="2000" b="1" i="1">
                <a:solidFill>
                  <a:srgbClr val="0070C0"/>
                </a:solidFill>
              </a:rPr>
              <a:t>Worse for eclipses: Moon spends LESS TIME near perigee!</a:t>
            </a:r>
            <a:endParaRPr sz="2000" b="1" i="1">
              <a:solidFill>
                <a:srgbClr val="0070C0"/>
              </a:solidFill>
            </a:endParaRPr>
          </a:p>
        </p:txBody>
      </p:sp>
      <p:pic>
        <p:nvPicPr>
          <p:cNvPr id="166" name="Google Shape;166;p7"/>
          <p:cNvPicPr preferRelativeResize="0"/>
          <p:nvPr/>
        </p:nvPicPr>
        <p:blipFill rotWithShape="1">
          <a:blip r:embed="rId3">
            <a:alphaModFix/>
          </a:blip>
          <a:srcRect/>
          <a:stretch/>
        </p:blipFill>
        <p:spPr>
          <a:xfrm>
            <a:off x="741521" y="1346702"/>
            <a:ext cx="7785083" cy="2904201"/>
          </a:xfrm>
          <a:prstGeom prst="rect">
            <a:avLst/>
          </a:prstGeom>
          <a:noFill/>
          <a:ln>
            <a:noFill/>
          </a:ln>
        </p:spPr>
      </p:pic>
      <p:sp>
        <p:nvSpPr>
          <p:cNvPr id="167" name="Google Shape;167;p7"/>
          <p:cNvSpPr txBox="1"/>
          <p:nvPr/>
        </p:nvSpPr>
        <p:spPr>
          <a:xfrm>
            <a:off x="4814755" y="3806591"/>
            <a:ext cx="144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32.9 arcmin</a:t>
            </a:r>
            <a:endParaRPr/>
          </a:p>
        </p:txBody>
      </p:sp>
      <p:sp>
        <p:nvSpPr>
          <p:cNvPr id="168" name="Google Shape;168;p7"/>
          <p:cNvSpPr txBox="1"/>
          <p:nvPr/>
        </p:nvSpPr>
        <p:spPr>
          <a:xfrm>
            <a:off x="7080892" y="3696905"/>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29.4 arcmin</a:t>
            </a:r>
            <a:endParaRPr/>
          </a:p>
        </p:txBody>
      </p:sp>
      <p:sp>
        <p:nvSpPr>
          <p:cNvPr id="169" name="Google Shape;169;p7"/>
          <p:cNvSpPr/>
          <p:nvPr/>
        </p:nvSpPr>
        <p:spPr>
          <a:xfrm>
            <a:off x="1042219" y="3881571"/>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32.5 arcmin</a:t>
            </a:r>
            <a:endParaRPr/>
          </a:p>
        </p:txBody>
      </p:sp>
      <p:sp>
        <p:nvSpPr>
          <p:cNvPr id="170" name="Google Shape;170;p7"/>
          <p:cNvSpPr/>
          <p:nvPr/>
        </p:nvSpPr>
        <p:spPr>
          <a:xfrm>
            <a:off x="3123933" y="3862219"/>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31.4 arcmin</a:t>
            </a:r>
            <a:endParaRPr/>
          </a:p>
        </p:txBody>
      </p:sp>
      <p:sp>
        <p:nvSpPr>
          <p:cNvPr id="171" name="Google Shape;171;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76200" y="228601"/>
            <a:ext cx="8791575" cy="685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Moon Distance vs. Eclipse Type</a:t>
            </a:r>
            <a:endParaRPr/>
          </a:p>
        </p:txBody>
      </p:sp>
      <p:pic>
        <p:nvPicPr>
          <p:cNvPr id="177" name="Google Shape;177;p8"/>
          <p:cNvPicPr preferRelativeResize="0"/>
          <p:nvPr/>
        </p:nvPicPr>
        <p:blipFill rotWithShape="1">
          <a:blip r:embed="rId3">
            <a:alphaModFix/>
          </a:blip>
          <a:srcRect/>
          <a:stretch/>
        </p:blipFill>
        <p:spPr>
          <a:xfrm>
            <a:off x="2516183" y="3448111"/>
            <a:ext cx="4806626" cy="3422900"/>
          </a:xfrm>
          <a:prstGeom prst="rect">
            <a:avLst/>
          </a:prstGeom>
          <a:noFill/>
          <a:ln>
            <a:noFill/>
          </a:ln>
        </p:spPr>
      </p:pic>
      <p:cxnSp>
        <p:nvCxnSpPr>
          <p:cNvPr id="178" name="Google Shape;178;p8"/>
          <p:cNvCxnSpPr/>
          <p:nvPr/>
        </p:nvCxnSpPr>
        <p:spPr>
          <a:xfrm rot="10800000">
            <a:off x="3276600" y="2895600"/>
            <a:ext cx="3200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179" name="Google Shape;179;p8"/>
          <p:cNvSpPr txBox="1"/>
          <p:nvPr/>
        </p:nvSpPr>
        <p:spPr>
          <a:xfrm>
            <a:off x="1371600" y="3048000"/>
            <a:ext cx="91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FF0000"/>
              </a:solidFill>
              <a:latin typeface="Arial"/>
              <a:ea typeface="Arial"/>
              <a:cs typeface="Arial"/>
              <a:sym typeface="Arial"/>
            </a:endParaRPr>
          </a:p>
        </p:txBody>
      </p:sp>
      <p:sp>
        <p:nvSpPr>
          <p:cNvPr id="180" name="Google Shape;180;p8"/>
          <p:cNvSpPr/>
          <p:nvPr/>
        </p:nvSpPr>
        <p:spPr>
          <a:xfrm>
            <a:off x="4305986" y="2932405"/>
            <a:ext cx="8803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00"/>
                </a:solidFill>
                <a:latin typeface="Arial"/>
                <a:ea typeface="Arial"/>
                <a:cs typeface="Arial"/>
                <a:sym typeface="Arial"/>
              </a:rPr>
              <a:t>closest</a:t>
            </a:r>
            <a:endParaRPr/>
          </a:p>
        </p:txBody>
      </p:sp>
      <p:sp>
        <p:nvSpPr>
          <p:cNvPr id="181" name="Google Shape;181;p8"/>
          <p:cNvSpPr txBox="1"/>
          <p:nvPr/>
        </p:nvSpPr>
        <p:spPr>
          <a:xfrm>
            <a:off x="2895600" y="311181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sp>
        <p:nvSpPr>
          <p:cNvPr id="182" name="Google Shape;182;p8"/>
          <p:cNvSpPr/>
          <p:nvPr/>
        </p:nvSpPr>
        <p:spPr>
          <a:xfrm>
            <a:off x="5984442" y="3048000"/>
            <a:ext cx="95090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00"/>
                </a:solidFill>
                <a:latin typeface="Arial"/>
                <a:ea typeface="Arial"/>
                <a:cs typeface="Arial"/>
                <a:sym typeface="Arial"/>
              </a:rPr>
              <a:t>farthest</a:t>
            </a:r>
            <a:endParaRPr sz="2000">
              <a:solidFill>
                <a:srgbClr val="FFFF00"/>
              </a:solidFill>
              <a:latin typeface="Arial"/>
              <a:ea typeface="Arial"/>
              <a:cs typeface="Arial"/>
              <a:sym typeface="Arial"/>
            </a:endParaRPr>
          </a:p>
        </p:txBody>
      </p:sp>
      <p:pic>
        <p:nvPicPr>
          <p:cNvPr id="183" name="Google Shape;183;p8"/>
          <p:cNvPicPr preferRelativeResize="0"/>
          <p:nvPr/>
        </p:nvPicPr>
        <p:blipFill rotWithShape="1">
          <a:blip r:embed="rId4">
            <a:alphaModFix/>
          </a:blip>
          <a:srcRect/>
          <a:stretch/>
        </p:blipFill>
        <p:spPr>
          <a:xfrm>
            <a:off x="1191489" y="5350520"/>
            <a:ext cx="1510990" cy="1183868"/>
          </a:xfrm>
          <a:prstGeom prst="rect">
            <a:avLst/>
          </a:prstGeom>
          <a:noFill/>
          <a:ln>
            <a:noFill/>
          </a:ln>
        </p:spPr>
      </p:pic>
      <p:pic>
        <p:nvPicPr>
          <p:cNvPr id="184" name="Google Shape;184;p8"/>
          <p:cNvPicPr preferRelativeResize="0"/>
          <p:nvPr/>
        </p:nvPicPr>
        <p:blipFill rotWithShape="1">
          <a:blip r:embed="rId5">
            <a:alphaModFix/>
          </a:blip>
          <a:srcRect/>
          <a:stretch/>
        </p:blipFill>
        <p:spPr>
          <a:xfrm>
            <a:off x="7468579" y="5430910"/>
            <a:ext cx="1077917" cy="965785"/>
          </a:xfrm>
          <a:prstGeom prst="rect">
            <a:avLst/>
          </a:prstGeom>
          <a:noFill/>
          <a:ln>
            <a:noFill/>
          </a:ln>
        </p:spPr>
      </p:pic>
      <p:cxnSp>
        <p:nvCxnSpPr>
          <p:cNvPr id="185" name="Google Shape;185;p8"/>
          <p:cNvCxnSpPr/>
          <p:nvPr/>
        </p:nvCxnSpPr>
        <p:spPr>
          <a:xfrm rot="10800000">
            <a:off x="5869443" y="5464957"/>
            <a:ext cx="1453365" cy="372506"/>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186" name="Google Shape;186;p8"/>
          <p:cNvCxnSpPr/>
          <p:nvPr/>
        </p:nvCxnSpPr>
        <p:spPr>
          <a:xfrm rot="10800000" flipH="1">
            <a:off x="2286000" y="6031133"/>
            <a:ext cx="1828800" cy="81386"/>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187" name="Google Shape;187;p8"/>
          <p:cNvSpPr txBox="1"/>
          <p:nvPr/>
        </p:nvSpPr>
        <p:spPr>
          <a:xfrm>
            <a:off x="7328612" y="2311124"/>
            <a:ext cx="1524000"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1">
              <a:solidFill>
                <a:srgbClr val="FF0000"/>
              </a:solidFill>
              <a:latin typeface="Arial"/>
              <a:ea typeface="Arial"/>
              <a:cs typeface="Arial"/>
              <a:sym typeface="Arial"/>
            </a:endParaRPr>
          </a:p>
        </p:txBody>
      </p:sp>
      <p:sp>
        <p:nvSpPr>
          <p:cNvPr id="188" name="Google Shape;188;p8"/>
          <p:cNvSpPr txBox="1"/>
          <p:nvPr/>
        </p:nvSpPr>
        <p:spPr>
          <a:xfrm>
            <a:off x="840091" y="4530193"/>
            <a:ext cx="1862388" cy="646331"/>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Total Eclipse – Moon at </a:t>
            </a:r>
            <a:r>
              <a:rPr lang="en-US" sz="1800" i="1">
                <a:solidFill>
                  <a:schemeClr val="dk1"/>
                </a:solidFill>
                <a:latin typeface="Arial"/>
                <a:ea typeface="Arial"/>
                <a:cs typeface="Arial"/>
                <a:sym typeface="Arial"/>
              </a:rPr>
              <a:t>perigee</a:t>
            </a:r>
            <a:endParaRPr/>
          </a:p>
        </p:txBody>
      </p:sp>
      <p:sp>
        <p:nvSpPr>
          <p:cNvPr id="189" name="Google Shape;189;p8"/>
          <p:cNvSpPr txBox="1"/>
          <p:nvPr/>
        </p:nvSpPr>
        <p:spPr>
          <a:xfrm>
            <a:off x="7518851" y="3630881"/>
            <a:ext cx="1369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Annular Eclipse – Moon at </a:t>
            </a:r>
            <a:r>
              <a:rPr lang="en-US" sz="1800" i="1">
                <a:solidFill>
                  <a:schemeClr val="dk1"/>
                </a:solidFill>
                <a:latin typeface="Arial"/>
                <a:ea typeface="Arial"/>
                <a:cs typeface="Arial"/>
                <a:sym typeface="Arial"/>
              </a:rPr>
              <a:t>apogee</a:t>
            </a:r>
            <a:endParaRPr/>
          </a:p>
        </p:txBody>
      </p:sp>
      <p:sp>
        <p:nvSpPr>
          <p:cNvPr id="190" name="Google Shape;190;p8"/>
          <p:cNvSpPr txBox="1"/>
          <p:nvPr/>
        </p:nvSpPr>
        <p:spPr>
          <a:xfrm>
            <a:off x="2895600" y="6400800"/>
            <a:ext cx="30888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Ellipticity exaggerated!</a:t>
            </a:r>
            <a:endParaRPr/>
          </a:p>
        </p:txBody>
      </p:sp>
      <p:sp>
        <p:nvSpPr>
          <p:cNvPr id="191" name="Google Shape;191;p8"/>
          <p:cNvSpPr txBox="1"/>
          <p:nvPr/>
        </p:nvSpPr>
        <p:spPr>
          <a:xfrm>
            <a:off x="0" y="2666999"/>
            <a:ext cx="1067943" cy="147732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Earth also has elliptical orbit, e=0.01</a:t>
            </a:r>
            <a:endParaRPr/>
          </a:p>
        </p:txBody>
      </p:sp>
      <p:pic>
        <p:nvPicPr>
          <p:cNvPr id="192" name="Google Shape;192;p8"/>
          <p:cNvPicPr preferRelativeResize="0"/>
          <p:nvPr/>
        </p:nvPicPr>
        <p:blipFill rotWithShape="1">
          <a:blip r:embed="rId6">
            <a:alphaModFix/>
          </a:blip>
          <a:srcRect/>
          <a:stretch/>
        </p:blipFill>
        <p:spPr>
          <a:xfrm>
            <a:off x="1516431" y="1045162"/>
            <a:ext cx="6172200" cy="2302520"/>
          </a:xfrm>
          <a:prstGeom prst="rect">
            <a:avLst/>
          </a:prstGeom>
          <a:noFill/>
          <a:ln>
            <a:noFill/>
          </a:ln>
        </p:spPr>
      </p:pic>
      <p:sp>
        <p:nvSpPr>
          <p:cNvPr id="193" name="Google Shape;193;p8"/>
          <p:cNvSpPr txBox="1"/>
          <p:nvPr/>
        </p:nvSpPr>
        <p:spPr>
          <a:xfrm>
            <a:off x="5084821" y="2132400"/>
            <a:ext cx="10798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“super-moon”</a:t>
            </a:r>
            <a:endParaRPr/>
          </a:p>
        </p:txBody>
      </p:sp>
      <p:sp>
        <p:nvSpPr>
          <p:cNvPr id="194" name="Google Shape;194;p8"/>
          <p:cNvSpPr txBox="1"/>
          <p:nvPr/>
        </p:nvSpPr>
        <p:spPr>
          <a:xfrm>
            <a:off x="4460442" y="3369319"/>
            <a:ext cx="10144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(Phase)</a:t>
            </a:r>
            <a:endParaRPr/>
          </a:p>
        </p:txBody>
      </p:sp>
      <p:sp>
        <p:nvSpPr>
          <p:cNvPr id="195" name="Google Shape;19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9"/>
          <p:cNvPicPr preferRelativeResize="0"/>
          <p:nvPr/>
        </p:nvPicPr>
        <p:blipFill rotWithShape="1">
          <a:blip r:embed="rId3">
            <a:alphaModFix/>
          </a:blip>
          <a:srcRect/>
          <a:stretch/>
        </p:blipFill>
        <p:spPr>
          <a:xfrm>
            <a:off x="-42925" y="3013734"/>
            <a:ext cx="4700705" cy="3133803"/>
          </a:xfrm>
          <a:prstGeom prst="rect">
            <a:avLst/>
          </a:prstGeom>
          <a:noFill/>
          <a:ln>
            <a:noFill/>
          </a:ln>
        </p:spPr>
      </p:pic>
      <p:sp>
        <p:nvSpPr>
          <p:cNvPr id="201" name="Google Shape;201;p9"/>
          <p:cNvSpPr txBox="1">
            <a:spLocks noGrp="1"/>
          </p:cNvSpPr>
          <p:nvPr>
            <p:ph type="title"/>
          </p:nvPr>
        </p:nvSpPr>
        <p:spPr>
          <a:xfrm>
            <a:off x="381000" y="152400"/>
            <a:ext cx="8562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Partial Eclipse</a:t>
            </a:r>
            <a:endParaRPr/>
          </a:p>
        </p:txBody>
      </p:sp>
      <p:pic>
        <p:nvPicPr>
          <p:cNvPr id="202" name="Google Shape;202;p9"/>
          <p:cNvPicPr preferRelativeResize="0">
            <a:picLocks noGrp="1"/>
          </p:cNvPicPr>
          <p:nvPr>
            <p:ph type="body" idx="1"/>
          </p:nvPr>
        </p:nvPicPr>
        <p:blipFill rotWithShape="1">
          <a:blip r:embed="rId4">
            <a:alphaModFix/>
          </a:blip>
          <a:srcRect/>
          <a:stretch/>
        </p:blipFill>
        <p:spPr>
          <a:xfrm>
            <a:off x="4442962" y="1851630"/>
            <a:ext cx="4501013" cy="3863370"/>
          </a:xfrm>
          <a:prstGeom prst="rect">
            <a:avLst/>
          </a:prstGeom>
          <a:noFill/>
          <a:ln>
            <a:noFill/>
          </a:ln>
        </p:spPr>
      </p:pic>
      <p:sp>
        <p:nvSpPr>
          <p:cNvPr id="203" name="Google Shape;203;p9"/>
          <p:cNvSpPr txBox="1"/>
          <p:nvPr/>
        </p:nvSpPr>
        <p:spPr>
          <a:xfrm rot="1477351">
            <a:off x="5782604" y="4547224"/>
            <a:ext cx="1676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4" name="Google Shape;204;p9"/>
          <p:cNvSpPr/>
          <p:nvPr/>
        </p:nvSpPr>
        <p:spPr>
          <a:xfrm rot="1562613">
            <a:off x="6517919" y="2651177"/>
            <a:ext cx="14141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5" name="Google Shape;205;p9"/>
          <p:cNvSpPr/>
          <p:nvPr/>
        </p:nvSpPr>
        <p:spPr>
          <a:xfrm rot="1324187">
            <a:off x="4316801" y="2443490"/>
            <a:ext cx="12234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umbra</a:t>
            </a:r>
            <a:endParaRPr/>
          </a:p>
        </p:txBody>
      </p:sp>
      <p:cxnSp>
        <p:nvCxnSpPr>
          <p:cNvPr id="206" name="Google Shape;206;p9"/>
          <p:cNvCxnSpPr/>
          <p:nvPr/>
        </p:nvCxnSpPr>
        <p:spPr>
          <a:xfrm>
            <a:off x="4635273" y="3009263"/>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207" name="Google Shape;207;p9"/>
          <p:cNvCxnSpPr/>
          <p:nvPr/>
        </p:nvCxnSpPr>
        <p:spPr>
          <a:xfrm>
            <a:off x="4700705" y="2803205"/>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pic>
        <p:nvPicPr>
          <p:cNvPr id="208" name="Google Shape;208;p9"/>
          <p:cNvPicPr preferRelativeResize="0"/>
          <p:nvPr/>
        </p:nvPicPr>
        <p:blipFill rotWithShape="1">
          <a:blip r:embed="rId5">
            <a:alphaModFix/>
          </a:blip>
          <a:srcRect/>
          <a:stretch/>
        </p:blipFill>
        <p:spPr>
          <a:xfrm>
            <a:off x="1726566" y="1266879"/>
            <a:ext cx="1997067" cy="1536325"/>
          </a:xfrm>
          <a:prstGeom prst="rect">
            <a:avLst/>
          </a:prstGeom>
          <a:noFill/>
          <a:ln>
            <a:noFill/>
          </a:ln>
        </p:spPr>
      </p:pic>
      <p:pic>
        <p:nvPicPr>
          <p:cNvPr id="209" name="Google Shape;209;p9"/>
          <p:cNvPicPr preferRelativeResize="0"/>
          <p:nvPr/>
        </p:nvPicPr>
        <p:blipFill rotWithShape="1">
          <a:blip r:embed="rId5">
            <a:alphaModFix/>
          </a:blip>
          <a:srcRect/>
          <a:stretch/>
        </p:blipFill>
        <p:spPr>
          <a:xfrm>
            <a:off x="5256089" y="3953711"/>
            <a:ext cx="506556" cy="389689"/>
          </a:xfrm>
          <a:prstGeom prst="rect">
            <a:avLst/>
          </a:prstGeom>
          <a:noFill/>
          <a:ln>
            <a:noFill/>
          </a:ln>
        </p:spPr>
      </p:pic>
      <p:pic>
        <p:nvPicPr>
          <p:cNvPr id="210" name="Google Shape;210;p9"/>
          <p:cNvPicPr preferRelativeResize="0"/>
          <p:nvPr/>
        </p:nvPicPr>
        <p:blipFill rotWithShape="1">
          <a:blip r:embed="rId5">
            <a:alphaModFix/>
          </a:blip>
          <a:srcRect/>
          <a:stretch/>
        </p:blipFill>
        <p:spPr>
          <a:xfrm>
            <a:off x="7848600" y="3593316"/>
            <a:ext cx="506556" cy="389689"/>
          </a:xfrm>
          <a:prstGeom prst="rect">
            <a:avLst/>
          </a:prstGeom>
          <a:noFill/>
          <a:ln>
            <a:noFill/>
          </a:ln>
        </p:spPr>
      </p:pic>
      <p:sp>
        <p:nvSpPr>
          <p:cNvPr id="211" name="Google Shape;211;p9"/>
          <p:cNvSpPr txBox="1"/>
          <p:nvPr/>
        </p:nvSpPr>
        <p:spPr>
          <a:xfrm>
            <a:off x="4700705" y="5869887"/>
            <a:ext cx="3518678"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0070C0"/>
                </a:solidFill>
                <a:latin typeface="Arial"/>
                <a:ea typeface="Arial"/>
                <a:cs typeface="Arial"/>
                <a:sym typeface="Arial"/>
              </a:rPr>
              <a:t>Partial eclipse zone 6400km (4000 mi) wide</a:t>
            </a:r>
            <a:endParaRPr/>
          </a:p>
        </p:txBody>
      </p:sp>
      <p:sp>
        <p:nvSpPr>
          <p:cNvPr id="212" name="Google Shape;212;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2658</Words>
  <Application>Microsoft Macintosh PowerPoint</Application>
  <PresentationFormat>On-screen Show (4:3)</PresentationFormat>
  <Paragraphs>364</Paragraphs>
  <Slides>37</Slides>
  <Notes>37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Times New Roman</vt:lpstr>
      <vt:lpstr>Noto Sans Symbols</vt:lpstr>
      <vt:lpstr>Arial</vt:lpstr>
      <vt:lpstr>Tahoma</vt:lpstr>
      <vt:lpstr>Office Theme</vt:lpstr>
      <vt:lpstr>Lec 3: Solar Eclipses</vt:lpstr>
      <vt:lpstr>Eclipses:</vt:lpstr>
      <vt:lpstr>Preview: Eclipse Types</vt:lpstr>
      <vt:lpstr>Astronomy Brightness: BIG scale!</vt:lpstr>
      <vt:lpstr>Why are TOTAL Eclipses RARE??</vt:lpstr>
      <vt:lpstr>Moon’s Elliptical Orbit</vt:lpstr>
      <vt:lpstr>Moon’s and Sun’s angular sizes</vt:lpstr>
      <vt:lpstr>Moon Distance vs. Eclipse Type</vt:lpstr>
      <vt:lpstr>Partial Eclipse</vt:lpstr>
      <vt:lpstr>Partial Eclipse, Aug 21, 2017</vt:lpstr>
      <vt:lpstr>Annular Eclipse</vt:lpstr>
      <vt:lpstr>Annular Eclipse, Oct 14, 2023</vt:lpstr>
      <vt:lpstr>Total Eclipse</vt:lpstr>
      <vt:lpstr>Aug 11, 1999 solar eclipse from space</vt:lpstr>
      <vt:lpstr>Total vs. Annular Eclipse</vt:lpstr>
      <vt:lpstr>Hybrid Eclipse</vt:lpstr>
      <vt:lpstr>Eclipse Seasons – 2x/year</vt:lpstr>
      <vt:lpstr>Conditions/Visibility for an Eclipse</vt:lpstr>
      <vt:lpstr>From Earth: Probability of Solar Eclipse (near Perigee)</vt:lpstr>
      <vt:lpstr>Parallax of Moon on Earth</vt:lpstr>
      <vt:lpstr>From Earth: Probability of Solar Eclipse (near Perigee)</vt:lpstr>
      <vt:lpstr>Predicting Eclipses: HARD</vt:lpstr>
      <vt:lpstr>Orbits</vt:lpstr>
      <vt:lpstr>Tides: Differential Gravity</vt:lpstr>
      <vt:lpstr>Tides</vt:lpstr>
      <vt:lpstr>Sun’s Tides on Earth-Moon System</vt:lpstr>
      <vt:lpstr>Sun Tides on Earth-Moon System</vt:lpstr>
      <vt:lpstr>Regression of Line of Nodes</vt:lpstr>
      <vt:lpstr>Advancement of Line of Periapse (Apsides)</vt:lpstr>
      <vt:lpstr>Saros Cycle - I</vt:lpstr>
      <vt:lpstr>Saros Cycle - II</vt:lpstr>
      <vt:lpstr>Saros Series – totality length + latitude slowly change over number of Saros Cycles</vt:lpstr>
      <vt:lpstr>Evolution of Solar Saros Cycle</vt:lpstr>
      <vt:lpstr>Future Total Continental US Eclipses till 2100</vt:lpstr>
      <vt:lpstr>PowerPoint Presentation</vt:lpstr>
      <vt:lpstr>PowerPoint Presentation</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3: Solar Eclipses</dc:title>
  <dc:creator>Microsoft Office User</dc:creator>
  <cp:lastModifiedBy>Microsoft Office User</cp:lastModifiedBy>
  <cp:revision>2</cp:revision>
  <dcterms:created xsi:type="dcterms:W3CDTF">2020-01-14T17:50:28Z</dcterms:created>
  <dcterms:modified xsi:type="dcterms:W3CDTF">2023-11-17T18:32:11Z</dcterms:modified>
</cp:coreProperties>
</file>